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83" r:id="rId3"/>
    <p:sldId id="282" r:id="rId4"/>
    <p:sldId id="284" r:id="rId5"/>
    <p:sldId id="285" r:id="rId6"/>
    <p:sldId id="286" r:id="rId7"/>
    <p:sldId id="287" r:id="rId8"/>
    <p:sldId id="288" r:id="rId9"/>
    <p:sldId id="289" r:id="rId10"/>
    <p:sldId id="291" r:id="rId11"/>
    <p:sldId id="268" r:id="rId12"/>
    <p:sldId id="272" r:id="rId13"/>
    <p:sldId id="275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ontserrat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0655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5705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8959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0826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0694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0526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3716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520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4528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8972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1763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7424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1658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8811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tkidsintosurvey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tkidsintosurvey.co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hat3words.com/ahead.mysteries.flagpole" TargetMode="Externa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in/alisonwatsoncoyo/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Relationship Id="rId9" Type="http://schemas.openxmlformats.org/officeDocument/2006/relationships/hyperlink" Target="http://www.classofyourown.co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getkidsintosurvey.com/comic/" TargetMode="External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www.cices.org/form/civil-engineering-surveyor-subscription-uk/" TargetMode="External"/><Relationship Id="rId4" Type="http://schemas.openxmlformats.org/officeDocument/2006/relationships/hyperlink" Target="https://www.pobonline.com/articles/101698-exploring-get-kids-into-survey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tkidsintosurvey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www.getkidsintosurvey.com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tkidsintosurvey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CICES.mp4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getkidsintosurvey.com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tkidsintosurvey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tkidsintosurvey.com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0fTdi7edV_o" TargetMode="External"/><Relationship Id="rId3" Type="http://schemas.openxmlformats.org/officeDocument/2006/relationships/hyperlink" Target="http://www.getkidsintosurvey.com" TargetMode="External"/><Relationship Id="rId7" Type="http://schemas.openxmlformats.org/officeDocument/2006/relationships/hyperlink" Target="https://www.youtube.com/watch?v=l2UpMEPX1_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FZccEXuWXzM" TargetMode="External"/><Relationship Id="rId5" Type="http://schemas.openxmlformats.org/officeDocument/2006/relationships/hyperlink" Target="https://www.youtube.com/watch?v=OqSsDA5Pod8" TargetMode="External"/><Relationship Id="rId10" Type="http://schemas.openxmlformats.org/officeDocument/2006/relationships/hyperlink" Target="https://www.youtube.com/watch?v=Zs28va5080w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s://www.youtube.com/watch?v=MYuFHHb6FA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tkidsintosurvey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/>
        </p:nvSpPr>
        <p:spPr>
          <a:xfrm>
            <a:off x="2909583" y="6043353"/>
            <a:ext cx="6057000" cy="81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Arial"/>
              <a:buNone/>
            </a:pPr>
            <a:r>
              <a:rPr lang="en-US" sz="3000" b="1" u="sng" dirty="0" smtClean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www.getkidsintosurvey.com</a:t>
            </a:r>
            <a:endParaRPr sz="3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719" y="508903"/>
            <a:ext cx="1592151" cy="161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56751" y="508903"/>
            <a:ext cx="1592151" cy="16108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32503" y="1314325"/>
            <a:ext cx="6261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Anthony Pritchard</a:t>
            </a:r>
            <a:endParaRPr lang="en-GB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322326" y="2465213"/>
            <a:ext cx="5481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Storm Geomatics</a:t>
            </a:r>
            <a:endParaRPr lang="en-GB" sz="5400" dirty="0"/>
          </a:p>
        </p:txBody>
      </p:sp>
      <p:sp>
        <p:nvSpPr>
          <p:cNvPr id="10" name="TextBox 9"/>
          <p:cNvSpPr txBox="1"/>
          <p:nvPr/>
        </p:nvSpPr>
        <p:spPr>
          <a:xfrm>
            <a:off x="3316906" y="2586231"/>
            <a:ext cx="6261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              </a:t>
            </a:r>
            <a:endParaRPr lang="en-GB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54" y="3348644"/>
            <a:ext cx="2694709" cy="2694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/>
        </p:nvSpPr>
        <p:spPr>
          <a:xfrm>
            <a:off x="2909583" y="6043353"/>
            <a:ext cx="6057000" cy="81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Arial"/>
              <a:buNone/>
            </a:pPr>
            <a:r>
              <a:rPr lang="en-US" sz="3000" b="1" u="sng" dirty="0" smtClean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www.getkidsintosurvey.com</a:t>
            </a:r>
            <a:endParaRPr sz="3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719" y="508903"/>
            <a:ext cx="1592151" cy="161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56751" y="508903"/>
            <a:ext cx="1592151" cy="16108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32504" y="1314325"/>
            <a:ext cx="615330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w</a:t>
            </a:r>
            <a:r>
              <a:rPr lang="en-GB" sz="4000" dirty="0" smtClean="0"/>
              <a:t>hat3words</a:t>
            </a:r>
          </a:p>
          <a:p>
            <a:pPr algn="ctr"/>
            <a:endParaRPr lang="en-GB" sz="4000" dirty="0"/>
          </a:p>
          <a:p>
            <a:pPr algn="ctr"/>
            <a:r>
              <a:rPr lang="en-GB" sz="2000" dirty="0">
                <a:hlinkClick r:id="rId5"/>
              </a:rPr>
              <a:t>https://what3words.com/ahead.mysteries.flagpole</a:t>
            </a:r>
            <a:endParaRPr lang="en-GB" sz="2000" dirty="0" smtClean="0"/>
          </a:p>
          <a:p>
            <a:pPr marL="342900" indent="-342900">
              <a:buFontTx/>
              <a:buChar char="-"/>
            </a:pPr>
            <a:endParaRPr lang="en-GB" sz="2000" dirty="0" smtClean="0"/>
          </a:p>
          <a:p>
            <a:pPr algn="ctr"/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41182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"/>
          <p:cNvSpPr txBox="1">
            <a:spLocks noGrp="1"/>
          </p:cNvSpPr>
          <p:nvPr>
            <p:ph type="title"/>
          </p:nvPr>
        </p:nvSpPr>
        <p:spPr>
          <a:xfrm>
            <a:off x="626225" y="206450"/>
            <a:ext cx="1078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Collaboration 2019 - 2020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2" name="Google Shape;222;p25" descr="../Dropbox/Screenshots/Screenshot%202018-11-16%2009.55.50.png"/>
          <p:cNvPicPr preferRelativeResize="0"/>
          <p:nvPr/>
        </p:nvPicPr>
        <p:blipFill rotWithShape="1">
          <a:blip r:embed="rId3">
            <a:alphaModFix/>
          </a:blip>
          <a:srcRect l="21794" t="16943" r="21439" b="17622"/>
          <a:stretch/>
        </p:blipFill>
        <p:spPr>
          <a:xfrm>
            <a:off x="9405990" y="104931"/>
            <a:ext cx="2241367" cy="2120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230" y="1354909"/>
            <a:ext cx="3785029" cy="779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6234" y="5418940"/>
            <a:ext cx="5504119" cy="135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6228" y="2278084"/>
            <a:ext cx="2920181" cy="2997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17436" y="1354900"/>
            <a:ext cx="1931588" cy="3886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5"/>
          <p:cNvSpPr txBox="1"/>
          <p:nvPr/>
        </p:nvSpPr>
        <p:spPr>
          <a:xfrm>
            <a:off x="6449025" y="2225700"/>
            <a:ext cx="5742900" cy="45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</a:pPr>
            <a:r>
              <a:rPr lang="en-US" sz="1800" u="sng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8"/>
              </a:rPr>
              <a:t>Alison Watson</a:t>
            </a:r>
            <a:r>
              <a:rPr lang="en-US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provides School Curriculum for 15-18 year olds (GCSE &amp; A-Level) called Design Engineer, Construct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Alison currently writing </a:t>
            </a:r>
            <a:r>
              <a:rPr lang="en-US" sz="1800" b="1" u="sng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Surveying</a:t>
            </a:r>
            <a:r>
              <a:rPr lang="en-US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GCSE 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</a:pPr>
            <a:r>
              <a:rPr lang="en-US" sz="18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GKiS</a:t>
            </a:r>
            <a:r>
              <a:rPr lang="en-US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help promote Alison into Schools worldwide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Alison to help </a:t>
            </a:r>
            <a:r>
              <a:rPr lang="en-US" sz="18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GKiS</a:t>
            </a:r>
            <a:r>
              <a:rPr lang="en-US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write Curriculum for 8-12 Year olds</a:t>
            </a:r>
            <a:r>
              <a:rPr lang="en-US" sz="1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28575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</a:pPr>
            <a:r>
              <a:rPr lang="en-US" sz="1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GKiS</a:t>
            </a:r>
            <a:r>
              <a:rPr lang="en-US" sz="18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Curriculum feeds directly into DEC Schools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</a:pPr>
            <a:r>
              <a:rPr lang="en-US" sz="1800" u="sng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9"/>
              </a:rPr>
              <a:t>www.classofyourown.com</a:t>
            </a:r>
            <a:r>
              <a:rPr lang="en-US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Host Survey Fest October 2019 together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"/>
          <p:cNvSpPr txBox="1">
            <a:spLocks noGrp="1"/>
          </p:cNvSpPr>
          <p:nvPr>
            <p:ph type="title"/>
          </p:nvPr>
        </p:nvSpPr>
        <p:spPr>
          <a:xfrm>
            <a:off x="329427" y="10344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Comic Strip &amp; </a:t>
            </a:r>
            <a:r>
              <a:rPr lang="en-US" b="1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Book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1" name="Google Shape;261;p29"/>
          <p:cNvSpPr txBox="1">
            <a:spLocks noGrp="1"/>
          </p:cNvSpPr>
          <p:nvPr>
            <p:ph type="body" idx="1"/>
          </p:nvPr>
        </p:nvSpPr>
        <p:spPr>
          <a:xfrm>
            <a:off x="4198700" y="1281225"/>
            <a:ext cx="5207400" cy="53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 b="1" u="sng">
                <a:latin typeface="Montserrat"/>
                <a:ea typeface="Montserrat"/>
                <a:cs typeface="Montserrat"/>
                <a:sym typeface="Montserrat"/>
              </a:rPr>
              <a:t>Comic Strips</a:t>
            </a:r>
            <a:endParaRPr sz="1800" b="1" u="sng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800" b="1" u="sng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Chapter 2:  6 episodes of comic strips, 1 released per month (June – November 2019)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In Print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 Ad in Geospatial Magazines: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Montserrat"/>
              <a:buChar char="■"/>
            </a:pPr>
            <a:r>
              <a:rPr lang="en-US" sz="1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POB USA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 - 35,000 circulation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Montserrat"/>
              <a:buChar char="■"/>
            </a:pPr>
            <a:r>
              <a:rPr lang="en-US" sz="1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Civil Engineering Surveyor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 UK - 5,000 circulation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6858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Ad in Nat Geo Kids - UK / Australia / New Zealand (distributed to over 120,000 kids)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 b="1" u="sng">
                <a:latin typeface="Montserrat"/>
                <a:ea typeface="Montserrat"/>
                <a:cs typeface="Montserrat"/>
                <a:sym typeface="Montserrat"/>
              </a:rPr>
              <a:t>Comic Book </a:t>
            </a:r>
            <a:endParaRPr sz="1400" b="1" u="sng"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•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Pre-Order in Spring 2020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29" descr="../Dropbox/Screenshots/Screenshot%202018-11-16%2009.55.50.png"/>
          <p:cNvPicPr preferRelativeResize="0"/>
          <p:nvPr/>
        </p:nvPicPr>
        <p:blipFill rotWithShape="1">
          <a:blip r:embed="rId6">
            <a:alphaModFix/>
          </a:blip>
          <a:srcRect l="21794" t="16943" r="21439" b="17622"/>
          <a:stretch/>
        </p:blipFill>
        <p:spPr>
          <a:xfrm>
            <a:off x="9405990" y="104931"/>
            <a:ext cx="2241367" cy="2120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9425" y="1281223"/>
            <a:ext cx="3791673" cy="5361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SURVEY Fest Program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&amp; Events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8" name="Google Shape;288;p32"/>
          <p:cNvSpPr txBox="1">
            <a:spLocks noGrp="1"/>
          </p:cNvSpPr>
          <p:nvPr>
            <p:ph type="body" idx="1"/>
          </p:nvPr>
        </p:nvSpPr>
        <p:spPr>
          <a:xfrm>
            <a:off x="838200" y="159754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Pilot Program</a:t>
            </a:r>
            <a:r>
              <a:rPr lang="en-US" sz="1200" dirty="0">
                <a:latin typeface="Montserrat"/>
                <a:ea typeface="Montserrat"/>
                <a:cs typeface="Montserrat"/>
                <a:sym typeface="Montserrat"/>
              </a:rPr>
              <a:t> - spreading the world through education</a:t>
            </a: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</a:pPr>
            <a:r>
              <a:rPr lang="en-US" sz="2000" dirty="0">
                <a:latin typeface="Montserrat"/>
                <a:ea typeface="Montserrat"/>
                <a:cs typeface="Montserrat"/>
                <a:sym typeface="Montserrat"/>
              </a:rPr>
              <a:t>When: October 1st 2019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</a:pPr>
            <a:r>
              <a:rPr lang="en-US" sz="2000" dirty="0">
                <a:latin typeface="Montserrat"/>
                <a:ea typeface="Montserrat"/>
                <a:cs typeface="Montserrat"/>
                <a:sym typeface="Montserrat"/>
              </a:rPr>
              <a:t>Where: St Ambrose Barlow High School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</a:pPr>
            <a:r>
              <a:rPr lang="en-US" sz="2000" dirty="0">
                <a:latin typeface="Montserrat"/>
                <a:ea typeface="Montserrat"/>
                <a:cs typeface="Montserrat"/>
                <a:sym typeface="Montserrat"/>
              </a:rPr>
              <a:t>For: Bringing industry and kids together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9" name="Google Shape;289;p32" descr="../Dropbox/Screenshots/Screenshot%202018-11-16%2009.55.50.png"/>
          <p:cNvPicPr preferRelativeResize="0"/>
          <p:nvPr/>
        </p:nvPicPr>
        <p:blipFill rotWithShape="1">
          <a:blip r:embed="rId3">
            <a:alphaModFix/>
          </a:blip>
          <a:srcRect l="21794" t="16943" r="21439" b="17622"/>
          <a:stretch/>
        </p:blipFill>
        <p:spPr>
          <a:xfrm>
            <a:off x="9405990" y="104931"/>
            <a:ext cx="2241367" cy="2120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193" y="3793315"/>
            <a:ext cx="3785029" cy="779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2"/>
          <p:cNvPicPr preferRelativeResize="0"/>
          <p:nvPr/>
        </p:nvPicPr>
        <p:blipFill rotWithShape="1">
          <a:blip r:embed="rId5">
            <a:alphaModFix/>
          </a:blip>
          <a:srcRect l="31283" t="14194" r="29619" b="16773"/>
          <a:stretch/>
        </p:blipFill>
        <p:spPr>
          <a:xfrm>
            <a:off x="8447202" y="2485886"/>
            <a:ext cx="3200155" cy="4028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2" descr="../Dropbox/Screenshots/Screenshot%202018-11-16%2009.55.50.png"/>
          <p:cNvPicPr preferRelativeResize="0"/>
          <p:nvPr/>
        </p:nvPicPr>
        <p:blipFill rotWithShape="1">
          <a:blip r:embed="rId3">
            <a:alphaModFix/>
          </a:blip>
          <a:srcRect l="21794" t="16943" r="21439" b="17622"/>
          <a:stretch/>
        </p:blipFill>
        <p:spPr>
          <a:xfrm>
            <a:off x="4934771" y="3458113"/>
            <a:ext cx="1443907" cy="145034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2"/>
          <p:cNvSpPr txBox="1"/>
          <p:nvPr/>
        </p:nvSpPr>
        <p:spPr>
          <a:xfrm>
            <a:off x="769676" y="3356925"/>
            <a:ext cx="2241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Organised by: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4" name="Google Shape;294;p32"/>
          <p:cNvSpPr txBox="1"/>
          <p:nvPr/>
        </p:nvSpPr>
        <p:spPr>
          <a:xfrm>
            <a:off x="769677" y="4881675"/>
            <a:ext cx="278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Supported by: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5" name="Google Shape;295;p32" descr="https://lh4.googleusercontent.com/fRy35kUIjc8Fu_jex73bHa06XAAkyfnlFsKbT9v1KMeF4bIBLV4wxlgIO2zG4TuDvhslSvFByBVJX6ZkGhkJuWge6j_V9cmrKgNCygDDzs3dbyuXEu5uq5EP0hOhFG7zJPNrWsFtVx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9673" y="5232930"/>
            <a:ext cx="1767511" cy="1431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2" descr="https://lh4.googleusercontent.com/lpMFPP26HvQv1EUbFp5gPuAXBptyYE1kBkdUtX8U6FJgyRfwUfW9CT7ZZ9c2Ex8J4wjUTs6-bKiU18apwDKCZk-A35ReefBgIDH0obogKg3pKuMdmlOhOEgCV1vWB9cL6m6BjP4vy_9puD2hTw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00507" y="5232930"/>
            <a:ext cx="1003032" cy="134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79838" y="5163919"/>
            <a:ext cx="1767500" cy="1482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/>
        </p:nvSpPr>
        <p:spPr>
          <a:xfrm>
            <a:off x="2909583" y="6043353"/>
            <a:ext cx="6057000" cy="81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Arial"/>
              <a:buNone/>
            </a:pPr>
            <a:r>
              <a:rPr lang="en-US" sz="3000" b="1" u="sng" dirty="0" smtClean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www.getkidsintosurvey.com</a:t>
            </a:r>
            <a:endParaRPr sz="3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719" y="508903"/>
            <a:ext cx="1592151" cy="161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56751" y="508903"/>
            <a:ext cx="1592151" cy="16108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32503" y="1314325"/>
            <a:ext cx="6261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LAND SURVEYING</a:t>
            </a:r>
            <a:endParaRPr lang="en-GB" sz="5400" dirty="0"/>
          </a:p>
        </p:txBody>
      </p:sp>
      <p:sp>
        <p:nvSpPr>
          <p:cNvPr id="9" name="TextBox 8"/>
          <p:cNvSpPr txBox="1"/>
          <p:nvPr/>
        </p:nvSpPr>
        <p:spPr>
          <a:xfrm>
            <a:off x="2921043" y="3025666"/>
            <a:ext cx="6261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     GEOMATICS</a:t>
            </a:r>
            <a:endParaRPr lang="en-GB" sz="5400" dirty="0"/>
          </a:p>
        </p:txBody>
      </p:sp>
      <p:sp>
        <p:nvSpPr>
          <p:cNvPr id="10" name="TextBox 9"/>
          <p:cNvSpPr txBox="1"/>
          <p:nvPr/>
        </p:nvSpPr>
        <p:spPr>
          <a:xfrm>
            <a:off x="2909583" y="2116812"/>
            <a:ext cx="6261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              or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227009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/>
        </p:nvSpPr>
        <p:spPr>
          <a:xfrm>
            <a:off x="2909583" y="6043353"/>
            <a:ext cx="6057000" cy="81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Arial"/>
              <a:buNone/>
            </a:pPr>
            <a:r>
              <a:rPr lang="en-US" sz="3000" b="1" u="sng" dirty="0" smtClean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www.getkidsintosurvey.com</a:t>
            </a:r>
            <a:endParaRPr sz="3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719" y="508903"/>
            <a:ext cx="1592151" cy="161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56751" y="508903"/>
            <a:ext cx="1592151" cy="16108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32504" y="1314325"/>
            <a:ext cx="6153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So…. what is land surveying and what do land surveyors do?</a:t>
            </a:r>
            <a:endParaRPr lang="en-GB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2909583" y="2116812"/>
            <a:ext cx="6261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              </a:t>
            </a:r>
            <a:endParaRPr lang="en-GB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75" y="2701636"/>
            <a:ext cx="1673937" cy="11164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812" y="2455442"/>
            <a:ext cx="2412223" cy="1608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59" y="4708670"/>
            <a:ext cx="2179467" cy="1453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835" y="4265894"/>
            <a:ext cx="2570165" cy="1714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344" y="2607082"/>
            <a:ext cx="3059175" cy="20402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421" y="2871369"/>
            <a:ext cx="1984838" cy="13237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42" y="4719663"/>
            <a:ext cx="1984742" cy="132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3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/>
        </p:nvSpPr>
        <p:spPr>
          <a:xfrm>
            <a:off x="2909583" y="6043353"/>
            <a:ext cx="6057000" cy="81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Arial"/>
              <a:buNone/>
            </a:pPr>
            <a:r>
              <a:rPr lang="en-US" sz="3000" b="1" u="sng" dirty="0" smtClean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www.getkidsintosurvey.com</a:t>
            </a:r>
            <a:endParaRPr sz="3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719" y="508903"/>
            <a:ext cx="1592151" cy="161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56751" y="508903"/>
            <a:ext cx="1592151" cy="16108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32504" y="1314325"/>
            <a:ext cx="615330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000" dirty="0" smtClean="0"/>
              <a:t>Make maps</a:t>
            </a:r>
          </a:p>
          <a:p>
            <a:pPr marL="342900" indent="-342900">
              <a:buFontTx/>
              <a:buChar char="-"/>
            </a:pPr>
            <a:r>
              <a:rPr lang="en-GB" sz="2000" dirty="0" smtClean="0"/>
              <a:t>Measure things</a:t>
            </a:r>
          </a:p>
          <a:p>
            <a:pPr marL="342900" indent="-342900">
              <a:buFontTx/>
              <a:buChar char="-"/>
            </a:pPr>
            <a:r>
              <a:rPr lang="en-GB" sz="2000" dirty="0" smtClean="0"/>
              <a:t>Make sure things are built in the correct place</a:t>
            </a:r>
          </a:p>
          <a:p>
            <a:pPr marL="342900" indent="-342900">
              <a:buFontTx/>
              <a:buChar char="-"/>
            </a:pPr>
            <a:r>
              <a:rPr lang="en-GB" sz="2000" dirty="0" smtClean="0"/>
              <a:t>Monitor movement, building or flood defence</a:t>
            </a:r>
          </a:p>
          <a:p>
            <a:pPr marL="342900" indent="-342900">
              <a:buFontTx/>
              <a:buChar char="-"/>
            </a:pPr>
            <a:r>
              <a:rPr lang="en-GB" sz="2000" dirty="0" smtClean="0"/>
              <a:t>Machine control</a:t>
            </a:r>
          </a:p>
          <a:p>
            <a:pPr marL="342900" indent="-342900">
              <a:buFontTx/>
              <a:buChar char="-"/>
            </a:pPr>
            <a:r>
              <a:rPr lang="en-GB" sz="2000" dirty="0" smtClean="0"/>
              <a:t>Calculate quantities of materials</a:t>
            </a:r>
          </a:p>
          <a:p>
            <a:pPr marL="342900" indent="-342900">
              <a:buFontTx/>
              <a:buChar char="-"/>
            </a:pPr>
            <a:r>
              <a:rPr lang="en-GB" sz="2000" dirty="0" smtClean="0"/>
              <a:t>Cut and Fill analysis</a:t>
            </a:r>
          </a:p>
          <a:p>
            <a:pPr marL="342900" indent="-342900">
              <a:buFontTx/>
              <a:buChar char="-"/>
            </a:pPr>
            <a:r>
              <a:rPr lang="en-GB" sz="2000" dirty="0" smtClean="0"/>
              <a:t>Athletics </a:t>
            </a:r>
          </a:p>
          <a:p>
            <a:pPr marL="342900" indent="-342900">
              <a:buFontTx/>
              <a:buChar char="-"/>
            </a:pPr>
            <a:r>
              <a:rPr lang="en-GB" sz="2000" dirty="0" smtClean="0"/>
              <a:t>World </a:t>
            </a:r>
            <a:r>
              <a:rPr lang="en-GB" sz="2000" dirty="0" smtClean="0"/>
              <a:t>records</a:t>
            </a:r>
          </a:p>
          <a:p>
            <a:endParaRPr lang="en-GB" sz="2000" dirty="0"/>
          </a:p>
          <a:p>
            <a:pPr algn="ctr"/>
            <a:r>
              <a:rPr lang="en-GB" sz="2000" dirty="0" smtClean="0">
                <a:solidFill>
                  <a:srgbClr val="FF0000"/>
                </a:solidFill>
                <a:hlinkClick r:id="rId5" action="ppaction://hlinkfile"/>
              </a:rPr>
              <a:t>Chartered Institute of Civil Engineering Surveyors</a:t>
            </a:r>
            <a:endParaRPr lang="en-GB" sz="2000" dirty="0" smtClean="0">
              <a:solidFill>
                <a:srgbClr val="FF0000"/>
              </a:solidFill>
            </a:endParaRPr>
          </a:p>
          <a:p>
            <a:endParaRPr lang="en-GB" sz="2000" dirty="0" smtClean="0"/>
          </a:p>
          <a:p>
            <a:endParaRPr lang="en-GB" sz="2000" dirty="0" smtClean="0"/>
          </a:p>
          <a:p>
            <a:pPr marL="342900" indent="-342900">
              <a:buFontTx/>
              <a:buChar char="-"/>
            </a:pPr>
            <a:endParaRPr lang="en-GB" sz="2000" dirty="0" smtClean="0"/>
          </a:p>
          <a:p>
            <a:pPr algn="ctr"/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9304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/>
        </p:nvSpPr>
        <p:spPr>
          <a:xfrm>
            <a:off x="2909583" y="6043353"/>
            <a:ext cx="6057000" cy="81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Arial"/>
              <a:buNone/>
            </a:pPr>
            <a:r>
              <a:rPr lang="en-US" sz="3000" b="1" u="sng" dirty="0" smtClean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www.getkidsintosurvey.com</a:t>
            </a:r>
            <a:endParaRPr sz="3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719" y="508903"/>
            <a:ext cx="1592151" cy="161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56751" y="508903"/>
            <a:ext cx="1592151" cy="16108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32504" y="1314325"/>
            <a:ext cx="61533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History</a:t>
            </a:r>
          </a:p>
          <a:p>
            <a:pPr marL="342900" indent="-342900">
              <a:buFontTx/>
              <a:buChar char="-"/>
            </a:pPr>
            <a:endParaRPr lang="en-GB" sz="2000" dirty="0" smtClean="0"/>
          </a:p>
          <a:p>
            <a:pPr algn="ctr"/>
            <a:r>
              <a:rPr lang="en-GB" sz="3200" dirty="0" smtClean="0"/>
              <a:t>Where did it all start?</a:t>
            </a:r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45" y="3189784"/>
            <a:ext cx="1629002" cy="1924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706" y="3191962"/>
            <a:ext cx="1543449" cy="1948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114" y="3222172"/>
            <a:ext cx="1618451" cy="1948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524" y="3257142"/>
            <a:ext cx="1358329" cy="19307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812" y="3286741"/>
            <a:ext cx="1524790" cy="188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1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/>
        </p:nvSpPr>
        <p:spPr>
          <a:xfrm>
            <a:off x="2909583" y="6043353"/>
            <a:ext cx="6057000" cy="81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Arial"/>
              <a:buNone/>
            </a:pPr>
            <a:r>
              <a:rPr lang="en-US" sz="3000" b="1" u="sng" dirty="0" smtClean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www.getkidsintosurvey.com</a:t>
            </a:r>
            <a:endParaRPr sz="3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719" y="508903"/>
            <a:ext cx="1592151" cy="161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56751" y="508903"/>
            <a:ext cx="1592151" cy="16108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32504" y="1314325"/>
            <a:ext cx="615330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GNSS</a:t>
            </a:r>
          </a:p>
          <a:p>
            <a:pPr algn="ctr"/>
            <a:r>
              <a:rPr lang="en-GB" sz="4000" dirty="0" smtClean="0"/>
              <a:t>GPS</a:t>
            </a:r>
            <a:endParaRPr lang="en-GB" sz="4000" dirty="0" smtClean="0"/>
          </a:p>
          <a:p>
            <a:pPr algn="ctr"/>
            <a:r>
              <a:rPr lang="en-GB" sz="2800" dirty="0" smtClean="0"/>
              <a:t>Global Navigation Satellite Systems</a:t>
            </a:r>
            <a:endParaRPr lang="en-GB" sz="2800" dirty="0" smtClean="0"/>
          </a:p>
          <a:p>
            <a:pPr algn="ctr"/>
            <a:endParaRPr lang="en-GB" sz="2800" dirty="0"/>
          </a:p>
          <a:p>
            <a:pPr marL="342900" indent="-342900">
              <a:buFontTx/>
              <a:buChar char="-"/>
            </a:pPr>
            <a:r>
              <a:rPr lang="en-GB" sz="2000" dirty="0" smtClean="0"/>
              <a:t>GPS/</a:t>
            </a:r>
            <a:r>
              <a:rPr lang="en-GB" sz="2000" dirty="0" err="1" smtClean="0"/>
              <a:t>Navstar</a:t>
            </a:r>
            <a:r>
              <a:rPr lang="en-GB" sz="2000" dirty="0" smtClean="0"/>
              <a:t> – American</a:t>
            </a:r>
          </a:p>
          <a:p>
            <a:pPr marL="342900" indent="-342900">
              <a:buFontTx/>
              <a:buChar char="-"/>
            </a:pPr>
            <a:r>
              <a:rPr lang="en-GB" sz="2000" dirty="0" smtClean="0"/>
              <a:t>GLONASS – Russian</a:t>
            </a:r>
          </a:p>
          <a:p>
            <a:pPr marL="342900" indent="-342900">
              <a:buFontTx/>
              <a:buChar char="-"/>
            </a:pPr>
            <a:r>
              <a:rPr lang="en-GB" sz="2000" dirty="0" smtClean="0"/>
              <a:t>Galileo – European</a:t>
            </a:r>
          </a:p>
          <a:p>
            <a:pPr marL="342900" indent="-342900">
              <a:buFontTx/>
              <a:buChar char="-"/>
            </a:pPr>
            <a:r>
              <a:rPr lang="en-GB" sz="2000" dirty="0" err="1" smtClean="0"/>
              <a:t>BeiDou</a:t>
            </a:r>
            <a:r>
              <a:rPr lang="en-GB" sz="2000" dirty="0" smtClean="0"/>
              <a:t> – Chinese</a:t>
            </a:r>
          </a:p>
          <a:p>
            <a:pPr marL="342900" indent="-342900">
              <a:buFontTx/>
              <a:buChar char="-"/>
            </a:pPr>
            <a:r>
              <a:rPr lang="en-GB" sz="2000" dirty="0" smtClean="0"/>
              <a:t>Quasi Zenith – Japan</a:t>
            </a:r>
          </a:p>
          <a:p>
            <a:pPr marL="342900" indent="-342900">
              <a:buFontTx/>
              <a:buChar char="-"/>
            </a:pPr>
            <a:r>
              <a:rPr lang="en-GB" sz="2000" dirty="0" smtClean="0"/>
              <a:t>NAVIC - India</a:t>
            </a:r>
            <a:endParaRPr lang="en-GB" sz="2000" dirty="0" smtClean="0"/>
          </a:p>
          <a:p>
            <a:pPr algn="ctr"/>
            <a:endParaRPr lang="en-GB" sz="3200" dirty="0"/>
          </a:p>
          <a:p>
            <a:pPr algn="ctr"/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61691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/>
        </p:nvSpPr>
        <p:spPr>
          <a:xfrm>
            <a:off x="2909583" y="6043353"/>
            <a:ext cx="6057000" cy="81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Arial"/>
              <a:buNone/>
            </a:pPr>
            <a:r>
              <a:rPr lang="en-US" sz="3000" b="1" u="sng" dirty="0" smtClean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www.getkidsintosurvey.com</a:t>
            </a:r>
            <a:endParaRPr sz="3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719" y="508903"/>
            <a:ext cx="1592151" cy="161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56751" y="508903"/>
            <a:ext cx="1592151" cy="16108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09583" y="1314325"/>
            <a:ext cx="6153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STEAM</a:t>
            </a:r>
            <a:endParaRPr lang="en-GB" sz="4000" dirty="0" smtClean="0"/>
          </a:p>
          <a:p>
            <a:pPr algn="ctr"/>
            <a:r>
              <a:rPr lang="en-GB" sz="2000" dirty="0" smtClean="0"/>
              <a:t>Science, Technology, Engineering, Arts, Maths</a:t>
            </a:r>
            <a:endParaRPr lang="en-GB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94" y="3078013"/>
            <a:ext cx="2893330" cy="20419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12" y="2926586"/>
            <a:ext cx="3545980" cy="21933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0265" y="2709074"/>
            <a:ext cx="2020388" cy="317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Pythagoras theorem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244562" y="2709074"/>
            <a:ext cx="2020388" cy="317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Trilateration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167124" y="2767888"/>
            <a:ext cx="2020388" cy="317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Geometry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77" y="3253421"/>
            <a:ext cx="1545663" cy="240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9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/>
        </p:nvSpPr>
        <p:spPr>
          <a:xfrm>
            <a:off x="2909583" y="6043353"/>
            <a:ext cx="6057000" cy="81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Arial"/>
              <a:buNone/>
            </a:pPr>
            <a:r>
              <a:rPr lang="en-US" sz="3000" b="1" u="sng" dirty="0" smtClean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www.getkidsintosurvey.com</a:t>
            </a:r>
            <a:endParaRPr sz="3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719" y="508903"/>
            <a:ext cx="1592151" cy="161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56751" y="508903"/>
            <a:ext cx="1592151" cy="16108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678545" y="1523331"/>
            <a:ext cx="876953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4000" dirty="0" smtClean="0"/>
          </a:p>
          <a:p>
            <a:pPr algn="ctr"/>
            <a:r>
              <a:rPr lang="en-GB" sz="4000" dirty="0" smtClean="0"/>
              <a:t>So…what do I get to do as a surveyor?</a:t>
            </a:r>
            <a:endParaRPr lang="en-GB" sz="4000" dirty="0" smtClean="0"/>
          </a:p>
          <a:p>
            <a:endParaRPr lang="en-GB" sz="2000" dirty="0" smtClean="0"/>
          </a:p>
          <a:p>
            <a:pPr algn="ctr"/>
            <a:r>
              <a:rPr lang="en-GB" sz="2000" u="sng" dirty="0">
                <a:hlinkClick r:id="rId5"/>
              </a:rPr>
              <a:t>https://</a:t>
            </a:r>
            <a:r>
              <a:rPr lang="en-GB" sz="2000" u="sng" dirty="0" smtClean="0">
                <a:hlinkClick r:id="rId5"/>
              </a:rPr>
              <a:t>www.youtube.com/watch?v=OqSsDA5Pod8</a:t>
            </a:r>
            <a:endParaRPr lang="en-GB" sz="2000" u="sng" dirty="0" smtClean="0"/>
          </a:p>
          <a:p>
            <a:pPr algn="ctr"/>
            <a:r>
              <a:rPr lang="en-GB" sz="2000" dirty="0">
                <a:hlinkClick r:id="rId6"/>
              </a:rPr>
              <a:t>https://</a:t>
            </a:r>
            <a:r>
              <a:rPr lang="en-GB" sz="2000" dirty="0" smtClean="0">
                <a:hlinkClick r:id="rId6"/>
              </a:rPr>
              <a:t>www.youtube.com/watch?v=FZccEXuWXzM</a:t>
            </a:r>
            <a:endParaRPr lang="en-GB" sz="2000" dirty="0" smtClean="0"/>
          </a:p>
          <a:p>
            <a:pPr algn="ctr"/>
            <a:r>
              <a:rPr lang="en-GB" sz="2000" dirty="0" smtClean="0">
                <a:hlinkClick r:id="rId7"/>
              </a:rPr>
              <a:t>https</a:t>
            </a:r>
            <a:r>
              <a:rPr lang="en-GB" sz="2000" dirty="0">
                <a:hlinkClick r:id="rId7"/>
              </a:rPr>
              <a:t>://</a:t>
            </a:r>
            <a:r>
              <a:rPr lang="en-GB" sz="2000" dirty="0" smtClean="0">
                <a:hlinkClick r:id="rId7"/>
              </a:rPr>
              <a:t>www.youtube.com/watch?v=l2UpMEPX1_M</a:t>
            </a:r>
            <a:endParaRPr lang="en-GB" sz="2000" dirty="0" smtClean="0"/>
          </a:p>
          <a:p>
            <a:pPr algn="ctr"/>
            <a:r>
              <a:rPr lang="en-GB" sz="2000" dirty="0">
                <a:hlinkClick r:id="rId8"/>
              </a:rPr>
              <a:t>https://</a:t>
            </a:r>
            <a:r>
              <a:rPr lang="en-GB" sz="2000" dirty="0" smtClean="0">
                <a:hlinkClick r:id="rId8"/>
              </a:rPr>
              <a:t>www.youtube.com/watch?v=0fTdi7edV_o</a:t>
            </a:r>
            <a:endParaRPr lang="en-GB" sz="2000" dirty="0" smtClean="0"/>
          </a:p>
          <a:p>
            <a:pPr algn="ctr"/>
            <a:r>
              <a:rPr lang="en-GB" sz="2000" dirty="0">
                <a:hlinkClick r:id="rId9"/>
              </a:rPr>
              <a:t>https://</a:t>
            </a:r>
            <a:r>
              <a:rPr lang="en-GB" sz="2000" dirty="0" smtClean="0">
                <a:hlinkClick r:id="rId9"/>
              </a:rPr>
              <a:t>www.youtube.com/watch?v=MYuFHHb6FA4</a:t>
            </a:r>
            <a:endParaRPr lang="en-GB" sz="2000" dirty="0" smtClean="0"/>
          </a:p>
          <a:p>
            <a:pPr algn="ctr"/>
            <a:r>
              <a:rPr lang="en-GB" sz="2000" dirty="0">
                <a:hlinkClick r:id="rId10"/>
              </a:rPr>
              <a:t>https://www.youtube.com/watch?v=Zs28va5080w</a:t>
            </a:r>
            <a:endParaRPr lang="en-GB" sz="2000" dirty="0" smtClean="0"/>
          </a:p>
          <a:p>
            <a:pPr algn="ctr"/>
            <a:endParaRPr lang="en-GB" sz="2000" dirty="0" smtClean="0"/>
          </a:p>
          <a:p>
            <a:pPr algn="ctr"/>
            <a:endParaRPr lang="en-GB" sz="2000" dirty="0"/>
          </a:p>
          <a:p>
            <a:endParaRPr lang="en-GB" sz="2000" dirty="0" smtClean="0"/>
          </a:p>
          <a:p>
            <a:pPr algn="ctr"/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3778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/>
        </p:nvSpPr>
        <p:spPr>
          <a:xfrm>
            <a:off x="2909583" y="6043353"/>
            <a:ext cx="6057000" cy="81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Arial"/>
              <a:buNone/>
            </a:pPr>
            <a:r>
              <a:rPr lang="en-US" sz="3000" b="1" u="sng" dirty="0" smtClean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www.getkidsintosurvey.com</a:t>
            </a:r>
            <a:endParaRPr sz="3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719" y="508903"/>
            <a:ext cx="1592151" cy="161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56751" y="508903"/>
            <a:ext cx="1592151" cy="16108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32504" y="1314325"/>
            <a:ext cx="61533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Jobs in Surveying </a:t>
            </a:r>
            <a:endParaRPr lang="en-GB" sz="4000" dirty="0" smtClean="0"/>
          </a:p>
          <a:p>
            <a:pPr marL="342900" indent="-342900">
              <a:buFontTx/>
              <a:buChar char="-"/>
            </a:pPr>
            <a:endParaRPr lang="en-GB" sz="2000" dirty="0" smtClean="0"/>
          </a:p>
          <a:p>
            <a:pPr algn="ctr"/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9" y="2605419"/>
            <a:ext cx="5818707" cy="3002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48" y="2286037"/>
            <a:ext cx="3369860" cy="375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4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612AEBBD01FC4B8FE120755AB0D99E" ma:contentTypeVersion="16" ma:contentTypeDescription="Create a new document." ma:contentTypeScope="" ma:versionID="5bd81aa31655dc8f38f0190ce167ef09">
  <xsd:schema xmlns:xsd="http://www.w3.org/2001/XMLSchema" xmlns:xs="http://www.w3.org/2001/XMLSchema" xmlns:p="http://schemas.microsoft.com/office/2006/metadata/properties" xmlns:ns2="36b9fcab-b3a9-47cf-8a94-9ce46595387a" xmlns:ns3="92b0f424-a783-4775-88f6-2311a7d0bf71" targetNamespace="http://schemas.microsoft.com/office/2006/metadata/properties" ma:root="true" ma:fieldsID="4244b338749a0cd922240efae68f2dd8" ns2:_="" ns3:_="">
    <xsd:import namespace="36b9fcab-b3a9-47cf-8a94-9ce46595387a"/>
    <xsd:import namespace="92b0f424-a783-4775-88f6-2311a7d0bf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b9fcab-b3a9-47cf-8a94-9ce4659538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1f2dbe1-0dbc-4a31-82ad-e79e2d03b2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b0f424-a783-4775-88f6-2311a7d0bf7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cdd79f1-03cc-4da3-8662-a11cd449e3d5}" ma:internalName="TaxCatchAll" ma:showField="CatchAllData" ma:web="92b0f424-a783-4775-88f6-2311a7d0bf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2b0f424-a783-4775-88f6-2311a7d0bf71" xsi:nil="true"/>
    <lcf76f155ced4ddcb4097134ff3c332f xmlns="36b9fcab-b3a9-47cf-8a94-9ce46595387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00FFE14-8BF3-43EB-8C19-C8ED336F0BF6}"/>
</file>

<file path=customXml/itemProps2.xml><?xml version="1.0" encoding="utf-8"?>
<ds:datastoreItem xmlns:ds="http://schemas.openxmlformats.org/officeDocument/2006/customXml" ds:itemID="{1E672D69-80BF-4ADE-A99F-7F29BC645C1A}"/>
</file>

<file path=customXml/itemProps3.xml><?xml version="1.0" encoding="utf-8"?>
<ds:datastoreItem xmlns:ds="http://schemas.openxmlformats.org/officeDocument/2006/customXml" ds:itemID="{62E8B73E-C395-428B-AC40-EC85D5A9EE20}"/>
</file>

<file path=docProps/app.xml><?xml version="1.0" encoding="utf-8"?>
<Properties xmlns="http://schemas.openxmlformats.org/officeDocument/2006/extended-properties" xmlns:vt="http://schemas.openxmlformats.org/officeDocument/2006/docPropsVTypes">
  <TotalTime>3729</TotalTime>
  <Words>325</Words>
  <Application>Microsoft Office PowerPoint</Application>
  <PresentationFormat>Widescreen</PresentationFormat>
  <Paragraphs>96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Collaboration 2019 - 2020</vt:lpstr>
      <vt:lpstr>Comic Strip &amp; Book </vt:lpstr>
      <vt:lpstr>SURVEY Fest Program  &amp; Events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Anthony Pritchard</cp:lastModifiedBy>
  <cp:revision>43</cp:revision>
  <dcterms:modified xsi:type="dcterms:W3CDTF">2020-03-03T16:13:42Z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0x0101005A612AEBBD01FC4B8FE120755AB0D99E</vt:lpwstr>
  </property>
  <property fmtid="{D5CDD505-2E9C-101B-9397-08002B2CF9AE}" pid="3" name="MediaServiceImageTags">
    <vt:lpwstr/>
  </property>
</Properties>
</file>