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59" r:id="rId5"/>
    <p:sldId id="261" r:id="rId6"/>
    <p:sldId id="262" r:id="rId7"/>
    <p:sldId id="263" r:id="rId8"/>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A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94660"/>
  </p:normalViewPr>
  <p:slideViewPr>
    <p:cSldViewPr snapToGrid="0">
      <p:cViewPr varScale="1">
        <p:scale>
          <a:sx n="74" d="100"/>
          <a:sy n="74" d="100"/>
        </p:scale>
        <p:origin x="323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118A5FE-58E0-4BDC-853E-D530ECC64F41}" type="datetimeFigureOut">
              <a:rPr lang="en-GB" smtClean="0"/>
              <a:t>18/04/2024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2024998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18A5FE-58E0-4BDC-853E-D530ECC64F41}" type="datetimeFigureOut">
              <a:rPr lang="en-GB" smtClean="0"/>
              <a:t>18/04/2024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3806725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18A5FE-58E0-4BDC-853E-D530ECC64F41}" type="datetimeFigureOut">
              <a:rPr lang="en-GB" smtClean="0"/>
              <a:t>18/04/2024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4157869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18A5FE-58E0-4BDC-853E-D530ECC64F41}" type="datetimeFigureOut">
              <a:rPr lang="en-GB" smtClean="0"/>
              <a:t>18/04/2024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954433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18A5FE-58E0-4BDC-853E-D530ECC64F41}" type="datetimeFigureOut">
              <a:rPr lang="en-GB" smtClean="0"/>
              <a:t>18/04/2024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279971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118A5FE-58E0-4BDC-853E-D530ECC64F41}" type="datetimeFigureOut">
              <a:rPr lang="en-GB" smtClean="0"/>
              <a:t>18/04/2024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616760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118A5FE-58E0-4BDC-853E-D530ECC64F41}" type="datetimeFigureOut">
              <a:rPr lang="en-GB" smtClean="0"/>
              <a:t>18/04/2024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1111513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118A5FE-58E0-4BDC-853E-D530ECC64F41}" type="datetimeFigureOut">
              <a:rPr lang="en-GB" smtClean="0"/>
              <a:t>18/04/2024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2756643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18A5FE-58E0-4BDC-853E-D530ECC64F41}" type="datetimeFigureOut">
              <a:rPr lang="en-GB" smtClean="0"/>
              <a:t>18/04/2024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2664006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118A5FE-58E0-4BDC-853E-D530ECC64F41}" type="datetimeFigureOut">
              <a:rPr lang="en-GB" smtClean="0"/>
              <a:t>18/04/2024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202207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118A5FE-58E0-4BDC-853E-D530ECC64F41}" type="datetimeFigureOut">
              <a:rPr lang="en-GB" smtClean="0"/>
              <a:t>18/04/2024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8BC5F8C-ED79-4611-903D-EE30239316CD}" type="slidenum">
              <a:rPr lang="en-GB" smtClean="0"/>
              <a:t>‹#›</a:t>
            </a:fld>
            <a:endParaRPr lang="en-GB"/>
          </a:p>
        </p:txBody>
      </p:sp>
    </p:spTree>
    <p:extLst>
      <p:ext uri="{BB962C8B-B14F-4D97-AF65-F5344CB8AC3E}">
        <p14:creationId xmlns:p14="http://schemas.microsoft.com/office/powerpoint/2010/main" val="542375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2118A5FE-58E0-4BDC-853E-D530ECC64F41}" type="datetimeFigureOut">
              <a:rPr lang="en-GB" smtClean="0"/>
              <a:t>18/04/2024</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08BC5F8C-ED79-4611-903D-EE30239316CD}" type="slidenum">
              <a:rPr lang="en-GB" smtClean="0"/>
              <a:t>‹#›</a:t>
            </a:fld>
            <a:endParaRPr lang="en-GB"/>
          </a:p>
        </p:txBody>
      </p:sp>
    </p:spTree>
    <p:extLst>
      <p:ext uri="{BB962C8B-B14F-4D97-AF65-F5344CB8AC3E}">
        <p14:creationId xmlns:p14="http://schemas.microsoft.com/office/powerpoint/2010/main" val="3908481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818A5BCE-21B8-F738-BF98-9640D42AB9F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9683" y="5356443"/>
            <a:ext cx="1619885" cy="1214120"/>
          </a:xfrm>
          <a:prstGeom prst="rect">
            <a:avLst/>
          </a:prstGeom>
          <a:noFill/>
        </p:spPr>
      </p:pic>
      <p:pic>
        <p:nvPicPr>
          <p:cNvPr id="5" name="Picture 4"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C507E6C2-524D-9CD8-D43F-909334D777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03233" y="5240238"/>
            <a:ext cx="1680210" cy="1331595"/>
          </a:xfrm>
          <a:prstGeom prst="rect">
            <a:avLst/>
          </a:prstGeom>
          <a:noFill/>
        </p:spPr>
      </p:pic>
      <p:pic>
        <p:nvPicPr>
          <p:cNvPr id="6" name="Picture 5" descr="A blue and white square with a triangle and a white text&#10;&#10;Description automatically generated">
            <a:extLst>
              <a:ext uri="{FF2B5EF4-FFF2-40B4-BE49-F238E27FC236}">
                <a16:creationId xmlns:a16="http://schemas.microsoft.com/office/drawing/2014/main" id="{47DE05FC-930E-0EB1-A163-53BB93D7B3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433" y="5713313"/>
            <a:ext cx="2600325" cy="581025"/>
          </a:xfrm>
          <a:prstGeom prst="rect">
            <a:avLst/>
          </a:prstGeom>
          <a:noFill/>
          <a:ln>
            <a:noFill/>
          </a:ln>
        </p:spPr>
      </p:pic>
      <p:sp>
        <p:nvSpPr>
          <p:cNvPr id="8" name="TextBox 7">
            <a:extLst>
              <a:ext uri="{FF2B5EF4-FFF2-40B4-BE49-F238E27FC236}">
                <a16:creationId xmlns:a16="http://schemas.microsoft.com/office/drawing/2014/main" id="{6F2D39FA-2C42-7F7E-27CD-D70B5E150B79}"/>
              </a:ext>
            </a:extLst>
          </p:cNvPr>
          <p:cNvSpPr txBox="1"/>
          <p:nvPr/>
        </p:nvSpPr>
        <p:spPr>
          <a:xfrm>
            <a:off x="1" y="2564078"/>
            <a:ext cx="6857999" cy="1748556"/>
          </a:xfrm>
          <a:prstGeom prst="rect">
            <a:avLst/>
          </a:prstGeom>
          <a:noFill/>
        </p:spPr>
        <p:txBody>
          <a:bodyPr wrap="square">
            <a:spAutoFit/>
          </a:bodyPr>
          <a:lstStyle/>
          <a:p>
            <a:pPr algn="ctr">
              <a:lnSpc>
                <a:spcPct val="107000"/>
              </a:lnSpc>
              <a:spcAft>
                <a:spcPts val="800"/>
              </a:spcAft>
            </a:pPr>
            <a:r>
              <a:rPr lang="en-GB" sz="4800" b="1" kern="100" dirty="0">
                <a:solidFill>
                  <a:srgbClr val="003A82"/>
                </a:solidFill>
                <a:effectLst/>
                <a:latin typeface="Nunito Sans" panose="00000500000000000000" pitchFamily="2" charset="0"/>
                <a:ea typeface="Aptos" panose="020B0004020202020204" pitchFamily="34" charset="0"/>
                <a:cs typeface="Times New Roman" panose="02020603050405020304" pitchFamily="18" charset="0"/>
              </a:rPr>
              <a:t>Basic Setting Out</a:t>
            </a:r>
          </a:p>
          <a:p>
            <a:pPr algn="ctr">
              <a:lnSpc>
                <a:spcPct val="107000"/>
              </a:lnSpc>
              <a:spcAft>
                <a:spcPts val="800"/>
              </a:spcAft>
            </a:pPr>
            <a:r>
              <a:rPr lang="en-GB" sz="4800" b="1" kern="100" dirty="0">
                <a:solidFill>
                  <a:srgbClr val="003A82"/>
                </a:solidFill>
                <a:latin typeface="Nunito Sans" panose="00000500000000000000" pitchFamily="2" charset="0"/>
                <a:ea typeface="Aptos" panose="020B0004020202020204" pitchFamily="34" charset="0"/>
                <a:cs typeface="Times New Roman" panose="02020603050405020304" pitchFamily="18" charset="0"/>
              </a:rPr>
              <a:t>&amp; Land Surveying</a:t>
            </a:r>
            <a:endParaRPr lang="en-GB" sz="4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33953DB0-75D6-1B3C-437D-F5835B05D9E5}"/>
              </a:ext>
            </a:extLst>
          </p:cNvPr>
          <p:cNvSpPr txBox="1"/>
          <p:nvPr/>
        </p:nvSpPr>
        <p:spPr>
          <a:xfrm>
            <a:off x="993837" y="4298388"/>
            <a:ext cx="4870326" cy="523220"/>
          </a:xfrm>
          <a:prstGeom prst="rect">
            <a:avLst/>
          </a:prstGeom>
          <a:noFill/>
        </p:spPr>
        <p:txBody>
          <a:bodyPr wrap="square">
            <a:spAutoFit/>
          </a:bodyPr>
          <a:lstStyle/>
          <a:p>
            <a:pPr algn="ctr"/>
            <a:r>
              <a:rPr lang="en-GB" sz="2800" b="1" dirty="0">
                <a:solidFill>
                  <a:srgbClr val="003A82"/>
                </a:solidFill>
                <a:effectLst/>
                <a:latin typeface="Nunito Sans" panose="00000500000000000000" pitchFamily="2" charset="0"/>
                <a:ea typeface="Aptos" panose="020B0004020202020204" pitchFamily="34" charset="0"/>
                <a:cs typeface="Times New Roman" panose="02020603050405020304" pitchFamily="18" charset="0"/>
              </a:rPr>
              <a:t>Guide for Survey Companies </a:t>
            </a:r>
            <a:endParaRPr lang="en-GB" sz="2800" dirty="0"/>
          </a:p>
        </p:txBody>
      </p:sp>
      <p:pic>
        <p:nvPicPr>
          <p:cNvPr id="12" name="Picture 11" descr="A cartoon of a green field&#10;&#10;Description automatically generated">
            <a:extLst>
              <a:ext uri="{FF2B5EF4-FFF2-40B4-BE49-F238E27FC236}">
                <a16:creationId xmlns:a16="http://schemas.microsoft.com/office/drawing/2014/main" id="{FD491108-E82F-8179-B541-FCF8C07E7EBD}"/>
              </a:ext>
            </a:extLst>
          </p:cNvPr>
          <p:cNvPicPr>
            <a:picLocks noChangeAspect="1"/>
          </p:cNvPicPr>
          <p:nvPr/>
        </p:nvPicPr>
        <p:blipFill rotWithShape="1">
          <a:blip r:embed="rId5">
            <a:extLst>
              <a:ext uri="{28A0092B-C50C-407E-A947-70E740481C1C}">
                <a14:useLocalDpi xmlns:a14="http://schemas.microsoft.com/office/drawing/2010/main" val="0"/>
              </a:ext>
            </a:extLst>
          </a:blip>
          <a:srcRect t="53254"/>
          <a:stretch/>
        </p:blipFill>
        <p:spPr>
          <a:xfrm>
            <a:off x="0" y="8577329"/>
            <a:ext cx="6858000" cy="1781073"/>
          </a:xfrm>
          <a:prstGeom prst="rect">
            <a:avLst/>
          </a:prstGeom>
        </p:spPr>
      </p:pic>
      <p:pic>
        <p:nvPicPr>
          <p:cNvPr id="14" name="Picture 13" descr="A cartoon of a green field&#10;&#10;Description automatically generated">
            <a:extLst>
              <a:ext uri="{FF2B5EF4-FFF2-40B4-BE49-F238E27FC236}">
                <a16:creationId xmlns:a16="http://schemas.microsoft.com/office/drawing/2014/main" id="{633389F3-D1D1-2CF0-537B-95220411BF2A}"/>
              </a:ext>
            </a:extLst>
          </p:cNvPr>
          <p:cNvPicPr>
            <a:picLocks noChangeAspect="1"/>
          </p:cNvPicPr>
          <p:nvPr/>
        </p:nvPicPr>
        <p:blipFill rotWithShape="1">
          <a:blip r:embed="rId6">
            <a:extLst>
              <a:ext uri="{28A0092B-C50C-407E-A947-70E740481C1C}">
                <a14:useLocalDpi xmlns:a14="http://schemas.microsoft.com/office/drawing/2010/main" val="0"/>
              </a:ext>
            </a:extLst>
          </a:blip>
          <a:srcRect b="47486"/>
          <a:stretch/>
        </p:blipFill>
        <p:spPr>
          <a:xfrm>
            <a:off x="0" y="-4633"/>
            <a:ext cx="6858000" cy="2000858"/>
          </a:xfrm>
          <a:prstGeom prst="rect">
            <a:avLst/>
          </a:prstGeom>
        </p:spPr>
      </p:pic>
    </p:spTree>
    <p:extLst>
      <p:ext uri="{BB962C8B-B14F-4D97-AF65-F5344CB8AC3E}">
        <p14:creationId xmlns:p14="http://schemas.microsoft.com/office/powerpoint/2010/main" val="106006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D51C11BC-31A1-A043-B01E-1095AE5C4A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90" y="128790"/>
            <a:ext cx="1283797" cy="1017431"/>
          </a:xfrm>
          <a:prstGeom prst="rect">
            <a:avLst/>
          </a:prstGeom>
          <a:noFill/>
        </p:spPr>
      </p:pic>
      <p:pic>
        <p:nvPicPr>
          <p:cNvPr id="5" name="Picture 4" descr="Icon&#10;&#10;Description automatically generated">
            <a:extLst>
              <a:ext uri="{FF2B5EF4-FFF2-40B4-BE49-F238E27FC236}">
                <a16:creationId xmlns:a16="http://schemas.microsoft.com/office/drawing/2014/main" id="{78EAC2EE-9957-4D22-22B7-3A2390FD8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748" y="128790"/>
            <a:ext cx="1357462" cy="1017431"/>
          </a:xfrm>
          <a:prstGeom prst="rect">
            <a:avLst/>
          </a:prstGeom>
          <a:noFill/>
        </p:spPr>
      </p:pic>
      <p:sp>
        <p:nvSpPr>
          <p:cNvPr id="3" name="TextBox 2">
            <a:extLst>
              <a:ext uri="{FF2B5EF4-FFF2-40B4-BE49-F238E27FC236}">
                <a16:creationId xmlns:a16="http://schemas.microsoft.com/office/drawing/2014/main" id="{623A9189-BA44-88C3-3104-F54D424C6381}"/>
              </a:ext>
            </a:extLst>
          </p:cNvPr>
          <p:cNvSpPr txBox="1"/>
          <p:nvPr/>
        </p:nvSpPr>
        <p:spPr>
          <a:xfrm>
            <a:off x="1485397" y="1196991"/>
            <a:ext cx="3887205" cy="461665"/>
          </a:xfrm>
          <a:prstGeom prst="rect">
            <a:avLst/>
          </a:prstGeom>
          <a:noFill/>
        </p:spPr>
        <p:txBody>
          <a:bodyPr wrap="square">
            <a:spAutoFit/>
          </a:bodyPr>
          <a:lstStyle/>
          <a:p>
            <a:pPr algn="ctr"/>
            <a:r>
              <a:rPr lang="en-GB" sz="2400" b="1" u="sng" dirty="0">
                <a:effectLst/>
                <a:latin typeface="Nunito Sans" panose="00000500000000000000" pitchFamily="2" charset="0"/>
                <a:ea typeface="Aptos" panose="020B0004020202020204" pitchFamily="34" charset="0"/>
                <a:cs typeface="Times New Roman" panose="02020603050405020304" pitchFamily="18" charset="0"/>
              </a:rPr>
              <a:t>Objective</a:t>
            </a:r>
            <a:endParaRPr lang="en-GB" sz="2400" u="sng" dirty="0"/>
          </a:p>
        </p:txBody>
      </p:sp>
      <p:sp>
        <p:nvSpPr>
          <p:cNvPr id="7" name="TextBox 6">
            <a:extLst>
              <a:ext uri="{FF2B5EF4-FFF2-40B4-BE49-F238E27FC236}">
                <a16:creationId xmlns:a16="http://schemas.microsoft.com/office/drawing/2014/main" id="{0DE8A05F-76DD-5297-7F8E-72DB9D6A5A35}"/>
              </a:ext>
            </a:extLst>
          </p:cNvPr>
          <p:cNvSpPr txBox="1"/>
          <p:nvPr/>
        </p:nvSpPr>
        <p:spPr>
          <a:xfrm>
            <a:off x="245192" y="1842675"/>
            <a:ext cx="6367613" cy="1959511"/>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The main objective of this activity is to introduce the practice of setting out and land surveying  to young people in a fun way. </a:t>
            </a:r>
          </a:p>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Use the latest survey equipment.</a:t>
            </a:r>
          </a:p>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Complete a task, with an outcome which illustrates both survey disciplines. </a:t>
            </a:r>
          </a:p>
        </p:txBody>
      </p:sp>
      <p:sp>
        <p:nvSpPr>
          <p:cNvPr id="8" name="TextBox 7">
            <a:extLst>
              <a:ext uri="{FF2B5EF4-FFF2-40B4-BE49-F238E27FC236}">
                <a16:creationId xmlns:a16="http://schemas.microsoft.com/office/drawing/2014/main" id="{72F88191-24D6-169C-8C86-3EA05C595C8A}"/>
              </a:ext>
            </a:extLst>
          </p:cNvPr>
          <p:cNvSpPr txBox="1"/>
          <p:nvPr/>
        </p:nvSpPr>
        <p:spPr>
          <a:xfrm>
            <a:off x="1485397" y="467117"/>
            <a:ext cx="3887205" cy="545855"/>
          </a:xfrm>
          <a:prstGeom prst="rect">
            <a:avLst/>
          </a:prstGeom>
          <a:noFill/>
        </p:spPr>
        <p:txBody>
          <a:bodyPr wrap="square">
            <a:spAutoFit/>
          </a:bodyPr>
          <a:lstStyle/>
          <a:p>
            <a:pPr algn="ctr">
              <a:lnSpc>
                <a:spcPct val="107000"/>
              </a:lnSpc>
              <a:spcAft>
                <a:spcPts val="800"/>
              </a:spcAft>
            </a:pPr>
            <a:r>
              <a:rPr lang="en-GB" sz="2800" b="1" kern="100" dirty="0">
                <a:solidFill>
                  <a:srgbClr val="003A82"/>
                </a:solidFill>
                <a:effectLst/>
                <a:latin typeface="Nunito Sans" panose="00000500000000000000" pitchFamily="2" charset="0"/>
                <a:ea typeface="Aptos" panose="020B0004020202020204" pitchFamily="34" charset="0"/>
                <a:cs typeface="Times New Roman" panose="02020603050405020304" pitchFamily="18" charset="0"/>
              </a:rPr>
              <a:t>Basic Setting Out</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6DA1549-9C45-1155-FA27-B26EDAF309BB}"/>
              </a:ext>
            </a:extLst>
          </p:cNvPr>
          <p:cNvSpPr txBox="1"/>
          <p:nvPr/>
        </p:nvSpPr>
        <p:spPr>
          <a:xfrm>
            <a:off x="428221" y="4057233"/>
            <a:ext cx="2327858" cy="2062103"/>
          </a:xfrm>
          <a:prstGeom prst="rect">
            <a:avLst/>
          </a:prstGeom>
          <a:noFill/>
        </p:spPr>
        <p:txBody>
          <a:bodyPr wrap="square" rtlCol="0">
            <a:spAutoFit/>
          </a:bodyPr>
          <a:lstStyle/>
          <a:p>
            <a:r>
              <a:rPr lang="en-GB" sz="1600" b="1" u="sng" dirty="0">
                <a:effectLst/>
                <a:latin typeface="Nunito Sans" panose="00000500000000000000" pitchFamily="2" charset="0"/>
                <a:ea typeface="Aptos" panose="020B0004020202020204" pitchFamily="34" charset="0"/>
                <a:cs typeface="Times New Roman" panose="02020603050405020304" pitchFamily="18" charset="0"/>
              </a:rPr>
              <a:t>Equipment List</a:t>
            </a:r>
          </a:p>
          <a:p>
            <a:r>
              <a:rPr lang="en-GB" sz="1600" dirty="0">
                <a:latin typeface="Nunito Sans" panose="00000500000000000000" pitchFamily="2" charset="0"/>
                <a:cs typeface="Times New Roman" panose="02020603050405020304" pitchFamily="18" charset="0"/>
              </a:rPr>
              <a:t>Robotic Total Station</a:t>
            </a:r>
          </a:p>
          <a:p>
            <a:r>
              <a:rPr lang="en-GB" sz="1600" dirty="0">
                <a:latin typeface="Nunito Sans" panose="00000500000000000000" pitchFamily="2" charset="0"/>
                <a:cs typeface="Times New Roman" panose="02020603050405020304" pitchFamily="18" charset="0"/>
              </a:rPr>
              <a:t>RTK GNSS Kits</a:t>
            </a:r>
          </a:p>
          <a:p>
            <a:r>
              <a:rPr lang="en-GB" sz="1600" dirty="0">
                <a:latin typeface="Nunito Sans" panose="00000500000000000000" pitchFamily="2" charset="0"/>
                <a:cs typeface="Times New Roman" panose="02020603050405020304" pitchFamily="18" charset="0"/>
              </a:rPr>
              <a:t>Tripod</a:t>
            </a:r>
          </a:p>
          <a:p>
            <a:r>
              <a:rPr lang="en-GB" sz="1600" dirty="0">
                <a:latin typeface="Nunito Sans" panose="00000500000000000000" pitchFamily="2" charset="0"/>
                <a:cs typeface="Times New Roman" panose="02020603050405020304" pitchFamily="18" charset="0"/>
              </a:rPr>
              <a:t>Detail Pole</a:t>
            </a:r>
          </a:p>
          <a:p>
            <a:r>
              <a:rPr lang="en-GB" sz="1600" dirty="0">
                <a:latin typeface="Nunito Sans" panose="00000500000000000000" pitchFamily="2" charset="0"/>
                <a:cs typeface="Times New Roman" panose="02020603050405020304" pitchFamily="18" charset="0"/>
              </a:rPr>
              <a:t>Enough Cones to </a:t>
            </a:r>
          </a:p>
          <a:p>
            <a:r>
              <a:rPr lang="en-GB" sz="1600" dirty="0">
                <a:latin typeface="Nunito Sans" panose="00000500000000000000" pitchFamily="2" charset="0"/>
                <a:cs typeface="Times New Roman" panose="02020603050405020304" pitchFamily="18" charset="0"/>
              </a:rPr>
              <a:t>mark all the points </a:t>
            </a:r>
          </a:p>
          <a:p>
            <a:r>
              <a:rPr lang="en-GB" sz="1600" dirty="0">
                <a:latin typeface="Nunito Sans" panose="00000500000000000000" pitchFamily="2" charset="0"/>
                <a:cs typeface="Times New Roman" panose="02020603050405020304" pitchFamily="18" charset="0"/>
              </a:rPr>
              <a:t>A sunny day !</a:t>
            </a:r>
          </a:p>
        </p:txBody>
      </p:sp>
      <p:sp>
        <p:nvSpPr>
          <p:cNvPr id="9" name="TextBox 8">
            <a:extLst>
              <a:ext uri="{FF2B5EF4-FFF2-40B4-BE49-F238E27FC236}">
                <a16:creationId xmlns:a16="http://schemas.microsoft.com/office/drawing/2014/main" id="{C4316A20-DF75-CC58-EAA3-BF3240FAA63A}"/>
              </a:ext>
            </a:extLst>
          </p:cNvPr>
          <p:cNvSpPr txBox="1"/>
          <p:nvPr/>
        </p:nvSpPr>
        <p:spPr>
          <a:xfrm>
            <a:off x="2614411" y="4224270"/>
            <a:ext cx="3644721" cy="3631763"/>
          </a:xfrm>
          <a:prstGeom prst="rect">
            <a:avLst/>
          </a:prstGeom>
          <a:noFill/>
        </p:spPr>
        <p:txBody>
          <a:bodyPr wrap="square" rtlCol="0">
            <a:spAutoFit/>
          </a:bodyPr>
          <a:lstStyle/>
          <a:p>
            <a:pPr algn="ctr"/>
            <a:r>
              <a:rPr lang="en-GB" b="1" u="sng" dirty="0"/>
              <a:t>Topics to discuss during the activity.</a:t>
            </a:r>
          </a:p>
          <a:p>
            <a:pPr marL="285750" indent="-285750" algn="ctr">
              <a:buFont typeface="Arial" panose="020B0604020202020204" pitchFamily="34" charset="0"/>
              <a:buChar char="•"/>
            </a:pPr>
            <a:r>
              <a:rPr lang="en-GB" sz="1600" dirty="0"/>
              <a:t>What do we set out in our profession.</a:t>
            </a:r>
          </a:p>
          <a:p>
            <a:pPr marL="285750" indent="-285750" algn="ctr">
              <a:buFont typeface="Arial" panose="020B0604020202020204" pitchFamily="34" charset="0"/>
              <a:buChar char="•"/>
            </a:pPr>
            <a:r>
              <a:rPr lang="en-GB" sz="1600" dirty="0"/>
              <a:t>Where have you seen the equipment out and about.</a:t>
            </a:r>
          </a:p>
          <a:p>
            <a:pPr marL="285750" indent="-285750" algn="ctr">
              <a:buFont typeface="Arial" panose="020B0604020202020204" pitchFamily="34" charset="0"/>
              <a:buChar char="•"/>
            </a:pPr>
            <a:r>
              <a:rPr lang="en-GB" sz="1600" dirty="0"/>
              <a:t>Other occupations related to surveying.</a:t>
            </a:r>
          </a:p>
          <a:p>
            <a:pPr marL="285750" indent="-285750" algn="ctr">
              <a:buFont typeface="Arial" panose="020B0604020202020204" pitchFamily="34" charset="0"/>
              <a:buChar char="•"/>
            </a:pPr>
            <a:r>
              <a:rPr lang="en-GB" sz="1600" dirty="0"/>
              <a:t>What other role does GNSS play in our day to day lives.</a:t>
            </a:r>
          </a:p>
          <a:p>
            <a:pPr marL="285750" indent="-285750" algn="ctr">
              <a:buFont typeface="Arial" panose="020B0604020202020204" pitchFamily="34" charset="0"/>
              <a:buChar char="•"/>
            </a:pPr>
            <a:r>
              <a:rPr lang="en-GB" sz="1600" dirty="0"/>
              <a:t>What are the types of things we measure for land surveying.</a:t>
            </a:r>
          </a:p>
          <a:p>
            <a:pPr marL="285750" indent="-285750" algn="ctr">
              <a:buFont typeface="Arial" panose="020B0604020202020204" pitchFamily="34" charset="0"/>
              <a:buChar char="•"/>
            </a:pPr>
            <a:r>
              <a:rPr lang="en-GB" sz="1600" dirty="0"/>
              <a:t>How does the equipment work.</a:t>
            </a:r>
          </a:p>
          <a:p>
            <a:endParaRPr lang="en-GB" dirty="0"/>
          </a:p>
        </p:txBody>
      </p:sp>
    </p:spTree>
    <p:extLst>
      <p:ext uri="{BB962C8B-B14F-4D97-AF65-F5344CB8AC3E}">
        <p14:creationId xmlns:p14="http://schemas.microsoft.com/office/powerpoint/2010/main" val="3051202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D51C11BC-31A1-A043-B01E-1095AE5C4A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90" y="128790"/>
            <a:ext cx="1283797" cy="1017431"/>
          </a:xfrm>
          <a:prstGeom prst="rect">
            <a:avLst/>
          </a:prstGeom>
          <a:noFill/>
        </p:spPr>
      </p:pic>
      <p:pic>
        <p:nvPicPr>
          <p:cNvPr id="5" name="Picture 4" descr="Icon&#10;&#10;Description automatically generated">
            <a:extLst>
              <a:ext uri="{FF2B5EF4-FFF2-40B4-BE49-F238E27FC236}">
                <a16:creationId xmlns:a16="http://schemas.microsoft.com/office/drawing/2014/main" id="{78EAC2EE-9957-4D22-22B7-3A2390FD8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748" y="128790"/>
            <a:ext cx="1357462" cy="1017431"/>
          </a:xfrm>
          <a:prstGeom prst="rect">
            <a:avLst/>
          </a:prstGeom>
          <a:noFill/>
        </p:spPr>
      </p:pic>
      <p:sp>
        <p:nvSpPr>
          <p:cNvPr id="8" name="TextBox 7">
            <a:extLst>
              <a:ext uri="{FF2B5EF4-FFF2-40B4-BE49-F238E27FC236}">
                <a16:creationId xmlns:a16="http://schemas.microsoft.com/office/drawing/2014/main" id="{72F88191-24D6-169C-8C86-3EA05C595C8A}"/>
              </a:ext>
            </a:extLst>
          </p:cNvPr>
          <p:cNvSpPr txBox="1"/>
          <p:nvPr/>
        </p:nvSpPr>
        <p:spPr>
          <a:xfrm>
            <a:off x="1485397" y="467117"/>
            <a:ext cx="3887205" cy="545855"/>
          </a:xfrm>
          <a:prstGeom prst="rect">
            <a:avLst/>
          </a:prstGeom>
          <a:noFill/>
        </p:spPr>
        <p:txBody>
          <a:bodyPr wrap="square">
            <a:spAutoFit/>
          </a:bodyPr>
          <a:lstStyle/>
          <a:p>
            <a:pPr algn="ctr">
              <a:lnSpc>
                <a:spcPct val="107000"/>
              </a:lnSpc>
              <a:spcAft>
                <a:spcPts val="800"/>
              </a:spcAft>
            </a:pPr>
            <a:r>
              <a:rPr lang="en-GB" sz="2800" b="1" kern="100" dirty="0">
                <a:solidFill>
                  <a:srgbClr val="003A82"/>
                </a:solidFill>
                <a:effectLst/>
                <a:latin typeface="Nunito Sans" panose="00000500000000000000" pitchFamily="2" charset="0"/>
                <a:ea typeface="Aptos" panose="020B0004020202020204" pitchFamily="34" charset="0"/>
                <a:cs typeface="Times New Roman" panose="02020603050405020304" pitchFamily="18" charset="0"/>
              </a:rPr>
              <a:t>Basic Setting Out</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6DA1549-9C45-1155-FA27-B26EDAF309BB}"/>
              </a:ext>
            </a:extLst>
          </p:cNvPr>
          <p:cNvSpPr txBox="1"/>
          <p:nvPr/>
        </p:nvSpPr>
        <p:spPr>
          <a:xfrm>
            <a:off x="428221" y="1648884"/>
            <a:ext cx="6001555" cy="7140416"/>
          </a:xfrm>
          <a:prstGeom prst="rect">
            <a:avLst/>
          </a:prstGeom>
          <a:noFill/>
        </p:spPr>
        <p:txBody>
          <a:bodyPr wrap="square" rtlCol="0">
            <a:spAutoFit/>
          </a:bodyPr>
          <a:lstStyle/>
          <a:p>
            <a:pPr algn="ctr"/>
            <a:r>
              <a:rPr lang="en-GB" sz="2400" b="1" u="sng" dirty="0">
                <a:latin typeface="Nunito Sans" panose="00000500000000000000" pitchFamily="2" charset="0"/>
                <a:cs typeface="Times New Roman" panose="02020603050405020304" pitchFamily="18" charset="0"/>
              </a:rPr>
              <a:t>Pre-Activity Instructions </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Source an open  area with ample space, approximately 50m x 50m </a:t>
            </a:r>
          </a:p>
          <a:p>
            <a:pPr marL="285750" indent="-285750">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Find a rough co-ordinate of area and orientate your supplied DXF scout emblem in AutoCAD, to allow for co-ordinates to be produced, see below example.</a:t>
            </a:r>
          </a:p>
          <a:p>
            <a:pPr marL="285750" indent="-285750">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Produce significant co-ordinates dependent on the size of the activity party and create a spreadsheet for each team, see below example.</a:t>
            </a:r>
          </a:p>
          <a:p>
            <a:pPr marL="285750" indent="-285750">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Visit the proposed site to make sure your GPS drops in and it is suitable for use.</a:t>
            </a:r>
          </a:p>
          <a:p>
            <a:pPr algn="ctr"/>
            <a:r>
              <a:rPr lang="en-GB" sz="2400" b="1" u="sng" dirty="0">
                <a:latin typeface="Nunito Sans" panose="00000500000000000000" pitchFamily="2" charset="0"/>
                <a:cs typeface="Times New Roman" panose="02020603050405020304" pitchFamily="18" charset="0"/>
              </a:rPr>
              <a:t>Activity</a:t>
            </a:r>
            <a:r>
              <a:rPr lang="en-GB" sz="1600" b="1" dirty="0">
                <a:latin typeface="Nunito Sans" panose="00000500000000000000" pitchFamily="2" charset="0"/>
                <a:cs typeface="Times New Roman" panose="02020603050405020304" pitchFamily="18" charset="0"/>
              </a:rPr>
              <a:t> </a:t>
            </a:r>
            <a:r>
              <a:rPr lang="en-GB" sz="2400" b="1" u="sng" dirty="0">
                <a:latin typeface="Nunito Sans" panose="00000500000000000000" pitchFamily="2" charset="0"/>
                <a:cs typeface="Times New Roman" panose="02020603050405020304" pitchFamily="18" charset="0"/>
              </a:rPr>
              <a:t>Instructions</a:t>
            </a:r>
            <a:r>
              <a:rPr lang="en-GB" sz="1600" b="1" dirty="0">
                <a:latin typeface="Nunito Sans" panose="00000500000000000000" pitchFamily="2" charset="0"/>
                <a:cs typeface="Times New Roman" panose="02020603050405020304" pitchFamily="18" charset="0"/>
              </a:rPr>
              <a:t> </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Set up the GNSS equipment, leader should set up the kit with the teams following – </a:t>
            </a:r>
            <a:r>
              <a:rPr lang="en-GB" sz="1400" dirty="0">
                <a:solidFill>
                  <a:srgbClr val="FF0000"/>
                </a:solidFill>
                <a:latin typeface="Nunito Sans" panose="00000500000000000000" pitchFamily="2" charset="0"/>
                <a:cs typeface="Times New Roman" panose="02020603050405020304" pitchFamily="18" charset="0"/>
              </a:rPr>
              <a:t>Highlight the cost of the equipment and the importance of looking after the kit!</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Set-up the TS16, activity leader should do this for the group – </a:t>
            </a:r>
            <a:r>
              <a:rPr lang="en-GB" sz="1400" dirty="0">
                <a:solidFill>
                  <a:srgbClr val="FF0000"/>
                </a:solidFill>
                <a:latin typeface="Nunito Sans" panose="00000500000000000000" pitchFamily="2" charset="0"/>
                <a:cs typeface="Times New Roman" panose="02020603050405020304" pitchFamily="18" charset="0"/>
              </a:rPr>
              <a:t>Highlight the importance of a solid foundation with wide legs and at a height that is suitable for the user.</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Create a job on the on the GNSS handset and input the co-ordinates from the supplied spreadsheets. – </a:t>
            </a:r>
            <a:r>
              <a:rPr lang="en-GB" sz="1400" dirty="0">
                <a:solidFill>
                  <a:srgbClr val="FF0000"/>
                </a:solidFill>
                <a:latin typeface="Nunito Sans" panose="00000500000000000000" pitchFamily="2" charset="0"/>
                <a:cs typeface="Times New Roman" panose="02020603050405020304" pitchFamily="18" charset="0"/>
              </a:rPr>
              <a:t>Highlight the importance of accuracy over speed, if it’s wrong now it will be wrong at the end! Ensure everyone inputs some co-ordinates.</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Set out the points you installed on the total station, marking with a cone.</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Orientate the TS16 – Complete while scouts are setting out.</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Once all the cones have been laid out, make sure the GNSS kits are packed away – </a:t>
            </a:r>
            <a:r>
              <a:rPr lang="en-GB" sz="1400" dirty="0">
                <a:solidFill>
                  <a:srgbClr val="FF0000"/>
                </a:solidFill>
                <a:latin typeface="Nunito Sans" panose="00000500000000000000" pitchFamily="2" charset="0"/>
                <a:cs typeface="Times New Roman" panose="02020603050405020304" pitchFamily="18" charset="0"/>
              </a:rPr>
              <a:t>Importance of looking after the kit.</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Get each scout to measure the location of their cone, leave the screen on map screen with the remaining scouts, the image will be drawn as the data is collected and the scouts can guess the image in real time.</a:t>
            </a:r>
          </a:p>
          <a:p>
            <a:pPr marL="285750" indent="-285750" algn="ctr">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Pack up the equipment.</a:t>
            </a:r>
          </a:p>
          <a:p>
            <a:pPr marL="285750" indent="-285750">
              <a:buFont typeface="Arial" panose="020B0604020202020204" pitchFamily="34" charset="0"/>
              <a:buChar char="•"/>
            </a:pPr>
            <a:r>
              <a:rPr lang="en-GB" sz="1400" dirty="0">
                <a:latin typeface="Nunito Sans" panose="00000500000000000000" pitchFamily="2" charset="0"/>
                <a:cs typeface="Times New Roman" panose="02020603050405020304" pitchFamily="18" charset="0"/>
              </a:rPr>
              <a:t>Take a photo of the image and ask if anyone has any questions.</a:t>
            </a:r>
          </a:p>
          <a:p>
            <a:endParaRPr lang="en-GB" sz="1600" dirty="0">
              <a:latin typeface="Nunito Sans" panose="00000500000000000000" pitchFamily="2" charset="0"/>
              <a:cs typeface="Times New Roman" panose="02020603050405020304" pitchFamily="18" charset="0"/>
            </a:endParaRPr>
          </a:p>
        </p:txBody>
      </p:sp>
    </p:spTree>
    <p:extLst>
      <p:ext uri="{BB962C8B-B14F-4D97-AF65-F5344CB8AC3E}">
        <p14:creationId xmlns:p14="http://schemas.microsoft.com/office/powerpoint/2010/main" val="1094603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D51C11BC-31A1-A043-B01E-1095AE5C4A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90" y="128790"/>
            <a:ext cx="1283797" cy="1017431"/>
          </a:xfrm>
          <a:prstGeom prst="rect">
            <a:avLst/>
          </a:prstGeom>
          <a:noFill/>
        </p:spPr>
      </p:pic>
      <p:pic>
        <p:nvPicPr>
          <p:cNvPr id="5" name="Picture 4" descr="Icon&#10;&#10;Description automatically generated">
            <a:extLst>
              <a:ext uri="{FF2B5EF4-FFF2-40B4-BE49-F238E27FC236}">
                <a16:creationId xmlns:a16="http://schemas.microsoft.com/office/drawing/2014/main" id="{78EAC2EE-9957-4D22-22B7-3A2390FD8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748" y="128790"/>
            <a:ext cx="1357462" cy="1017431"/>
          </a:xfrm>
          <a:prstGeom prst="rect">
            <a:avLst/>
          </a:prstGeom>
          <a:noFill/>
        </p:spPr>
      </p:pic>
      <p:sp>
        <p:nvSpPr>
          <p:cNvPr id="3" name="TextBox 2">
            <a:extLst>
              <a:ext uri="{FF2B5EF4-FFF2-40B4-BE49-F238E27FC236}">
                <a16:creationId xmlns:a16="http://schemas.microsoft.com/office/drawing/2014/main" id="{7527D9A4-AA1D-8C57-66FE-AE4C15465120}"/>
              </a:ext>
            </a:extLst>
          </p:cNvPr>
          <p:cNvSpPr txBox="1"/>
          <p:nvPr/>
        </p:nvSpPr>
        <p:spPr>
          <a:xfrm>
            <a:off x="169635" y="6231653"/>
            <a:ext cx="3887205" cy="614977"/>
          </a:xfrm>
          <a:prstGeom prst="rect">
            <a:avLst/>
          </a:prstGeom>
          <a:noFill/>
        </p:spPr>
        <p:txBody>
          <a:bodyPr wrap="square">
            <a:spAutoFit/>
          </a:bodyPr>
          <a:lstStyle/>
          <a:p>
            <a:pPr algn="ctr">
              <a:lnSpc>
                <a:spcPct val="107000"/>
              </a:lnSpc>
              <a:spcAft>
                <a:spcPts val="800"/>
              </a:spcAft>
            </a:pPr>
            <a:r>
              <a:rPr lang="en-GB" sz="1600" b="1" kern="100" dirty="0">
                <a:solidFill>
                  <a:srgbClr val="003A82"/>
                </a:solidFill>
                <a:effectLst/>
                <a:latin typeface="Nunito Sans" panose="00000500000000000000" pitchFamily="2" charset="0"/>
                <a:ea typeface="Aptos" panose="020B0004020202020204" pitchFamily="34" charset="0"/>
                <a:cs typeface="Times New Roman" panose="02020603050405020304" pitchFamily="18" charset="0"/>
              </a:rPr>
              <a:t>Points to Set Out                                </a:t>
            </a:r>
            <a:r>
              <a:rPr lang="en-GB" sz="1600" b="1" kern="100" dirty="0">
                <a:solidFill>
                  <a:srgbClr val="003A82"/>
                </a:solidFill>
                <a:latin typeface="Nunito Sans" panose="00000500000000000000" pitchFamily="2" charset="0"/>
                <a:ea typeface="Aptos" panose="020B0004020202020204" pitchFamily="34" charset="0"/>
                <a:cs typeface="Times New Roman" panose="02020603050405020304" pitchFamily="18" charset="0"/>
              </a:rPr>
              <a:t>Group A</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7DBAFF45-D4BC-015C-E883-58FEF3854795}"/>
              </a:ext>
            </a:extLst>
          </p:cNvPr>
          <p:cNvSpPr txBox="1"/>
          <p:nvPr/>
        </p:nvSpPr>
        <p:spPr>
          <a:xfrm>
            <a:off x="4056841" y="1806523"/>
            <a:ext cx="2672370" cy="3518912"/>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With the logo in place in your desired location, you can now add points to the image, which the young people will then set out.</a:t>
            </a:r>
          </a:p>
          <a:p>
            <a:pPr>
              <a:spcAft>
                <a:spcPts val="800"/>
              </a:spcAft>
            </a:pPr>
            <a:r>
              <a:rPr lang="en-GB" kern="100" dirty="0">
                <a:effectLst/>
                <a:latin typeface="Nunito Sans" panose="00000500000000000000" pitchFamily="2" charset="0"/>
                <a:ea typeface="Calibri" panose="020F0502020204030204" pitchFamily="34" charset="0"/>
                <a:cs typeface="Times New Roman" panose="02020603050405020304" pitchFamily="18" charset="0"/>
              </a:rPr>
              <a:t>In our example we have divided the logo into 4 areas and used 8/9 points per area. You can add as many or few points as you like.</a:t>
            </a:r>
          </a:p>
        </p:txBody>
      </p:sp>
      <p:sp>
        <p:nvSpPr>
          <p:cNvPr id="7" name="TextBox 6">
            <a:extLst>
              <a:ext uri="{FF2B5EF4-FFF2-40B4-BE49-F238E27FC236}">
                <a16:creationId xmlns:a16="http://schemas.microsoft.com/office/drawing/2014/main" id="{CF30A5DF-D5F1-7B1E-7AF9-8084BD709E46}"/>
              </a:ext>
            </a:extLst>
          </p:cNvPr>
          <p:cNvSpPr txBox="1"/>
          <p:nvPr/>
        </p:nvSpPr>
        <p:spPr>
          <a:xfrm>
            <a:off x="4056840" y="6361960"/>
            <a:ext cx="2672370" cy="2687915"/>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You can then present the coordinates in a format of your choice for the young people to use.</a:t>
            </a:r>
          </a:p>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We have chosen a table, showing the point number, easting and northing. </a:t>
            </a:r>
            <a:endParaRPr lang="en-GB" kern="100" dirty="0">
              <a:effectLst/>
              <a:latin typeface="Nunito Sans" panose="00000500000000000000" pitchFamily="2" charset="0"/>
              <a:ea typeface="Calibri" panose="020F0502020204030204" pitchFamily="34" charset="0"/>
              <a:cs typeface="Times New Roman" panose="02020603050405020304" pitchFamily="18" charset="0"/>
            </a:endParaRPr>
          </a:p>
        </p:txBody>
      </p:sp>
      <p:pic>
        <p:nvPicPr>
          <p:cNvPr id="8" name="Picture 7" descr="A drawing of a fleur-de-lis&#10;&#10;Description automatically generated">
            <a:extLst>
              <a:ext uri="{FF2B5EF4-FFF2-40B4-BE49-F238E27FC236}">
                <a16:creationId xmlns:a16="http://schemas.microsoft.com/office/drawing/2014/main" id="{414582F2-1F28-2B62-E1CF-25A5C6FACB84}"/>
              </a:ext>
            </a:extLst>
          </p:cNvPr>
          <p:cNvPicPr>
            <a:picLocks noChangeAspect="1"/>
          </p:cNvPicPr>
          <p:nvPr/>
        </p:nvPicPr>
        <p:blipFill rotWithShape="1">
          <a:blip r:embed="rId4">
            <a:extLst>
              <a:ext uri="{28A0092B-C50C-407E-A947-70E740481C1C}">
                <a14:useLocalDpi xmlns:a14="http://schemas.microsoft.com/office/drawing/2010/main" val="0"/>
              </a:ext>
            </a:extLst>
          </a:blip>
          <a:srcRect t="2574"/>
          <a:stretch/>
        </p:blipFill>
        <p:spPr>
          <a:xfrm>
            <a:off x="290843" y="1909554"/>
            <a:ext cx="3572158" cy="3267753"/>
          </a:xfrm>
          <a:prstGeom prst="rect">
            <a:avLst/>
          </a:prstGeom>
        </p:spPr>
      </p:pic>
      <p:pic>
        <p:nvPicPr>
          <p:cNvPr id="10" name="Picture 9">
            <a:extLst>
              <a:ext uri="{FF2B5EF4-FFF2-40B4-BE49-F238E27FC236}">
                <a16:creationId xmlns:a16="http://schemas.microsoft.com/office/drawing/2014/main" id="{9156FE20-61D8-47F5-6BE4-706F93251D0E}"/>
              </a:ext>
            </a:extLst>
          </p:cNvPr>
          <p:cNvPicPr>
            <a:picLocks noChangeAspect="1"/>
          </p:cNvPicPr>
          <p:nvPr/>
        </p:nvPicPr>
        <p:blipFill>
          <a:blip r:embed="rId5"/>
          <a:stretch>
            <a:fillRect/>
          </a:stretch>
        </p:blipFill>
        <p:spPr>
          <a:xfrm>
            <a:off x="305712" y="6848158"/>
            <a:ext cx="3557289" cy="2046853"/>
          </a:xfrm>
          <a:prstGeom prst="rect">
            <a:avLst/>
          </a:prstGeom>
        </p:spPr>
      </p:pic>
    </p:spTree>
    <p:extLst>
      <p:ext uri="{BB962C8B-B14F-4D97-AF65-F5344CB8AC3E}">
        <p14:creationId xmlns:p14="http://schemas.microsoft.com/office/powerpoint/2010/main" val="2861065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D51C11BC-31A1-A043-B01E-1095AE5C4A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90" y="128790"/>
            <a:ext cx="1283797" cy="1017431"/>
          </a:xfrm>
          <a:prstGeom prst="rect">
            <a:avLst/>
          </a:prstGeom>
          <a:noFill/>
        </p:spPr>
      </p:pic>
      <p:pic>
        <p:nvPicPr>
          <p:cNvPr id="5" name="Picture 4" descr="Icon&#10;&#10;Description automatically generated">
            <a:extLst>
              <a:ext uri="{FF2B5EF4-FFF2-40B4-BE49-F238E27FC236}">
                <a16:creationId xmlns:a16="http://schemas.microsoft.com/office/drawing/2014/main" id="{78EAC2EE-9957-4D22-22B7-3A2390FD8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748" y="128790"/>
            <a:ext cx="1357462" cy="1017431"/>
          </a:xfrm>
          <a:prstGeom prst="rect">
            <a:avLst/>
          </a:prstGeom>
          <a:noFill/>
        </p:spPr>
      </p:pic>
      <p:sp>
        <p:nvSpPr>
          <p:cNvPr id="2" name="TextBox 1">
            <a:extLst>
              <a:ext uri="{FF2B5EF4-FFF2-40B4-BE49-F238E27FC236}">
                <a16:creationId xmlns:a16="http://schemas.microsoft.com/office/drawing/2014/main" id="{88637806-4173-EFFE-FA9D-128F38E90D90}"/>
              </a:ext>
            </a:extLst>
          </p:cNvPr>
          <p:cNvSpPr txBox="1"/>
          <p:nvPr/>
        </p:nvSpPr>
        <p:spPr>
          <a:xfrm>
            <a:off x="4056841" y="2141376"/>
            <a:ext cx="2672370" cy="2862322"/>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After talking the young people through the activity, you can get them inputting the coordinates into the GNSS handset. Make sure they all have a go at this and that they doubles check the numbers at the end.</a:t>
            </a:r>
            <a:endParaRPr lang="en-GB" kern="100" dirty="0">
              <a:effectLst/>
              <a:latin typeface="Nunito Sans" panose="00000500000000000000" pitchFamily="2"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F0155F5-FC9C-7AE7-53BE-744028FA20CC}"/>
              </a:ext>
            </a:extLst>
          </p:cNvPr>
          <p:cNvSpPr txBox="1"/>
          <p:nvPr/>
        </p:nvSpPr>
        <p:spPr>
          <a:xfrm>
            <a:off x="4056840" y="6297566"/>
            <a:ext cx="2672370" cy="2031325"/>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Next, take them outside to your chosen survey area and get them to set out the points, making sure they each get a go. Mark each point with a cone or a flag.</a:t>
            </a:r>
            <a:endParaRPr lang="en-GB" kern="100" dirty="0">
              <a:effectLst/>
              <a:latin typeface="Nunito Sans" panose="00000500000000000000" pitchFamily="2" charset="0"/>
              <a:ea typeface="Calibri" panose="020F0502020204030204" pitchFamily="34" charset="0"/>
              <a:cs typeface="Times New Roman" panose="02020603050405020304" pitchFamily="18" charset="0"/>
            </a:endParaRPr>
          </a:p>
        </p:txBody>
      </p:sp>
      <p:pic>
        <p:nvPicPr>
          <p:cNvPr id="11" name="Picture 10" descr="A hand on a keyboard&#10;&#10;Description automatically generated">
            <a:extLst>
              <a:ext uri="{FF2B5EF4-FFF2-40B4-BE49-F238E27FC236}">
                <a16:creationId xmlns:a16="http://schemas.microsoft.com/office/drawing/2014/main" id="{76534FB1-AE8E-7CF2-DFD3-26AC8A1803B5}"/>
              </a:ext>
            </a:extLst>
          </p:cNvPr>
          <p:cNvPicPr>
            <a:picLocks noChangeAspect="1"/>
          </p:cNvPicPr>
          <p:nvPr/>
        </p:nvPicPr>
        <p:blipFill rotWithShape="1">
          <a:blip r:embed="rId4">
            <a:extLst>
              <a:ext uri="{28A0092B-C50C-407E-A947-70E740481C1C}">
                <a14:useLocalDpi xmlns:a14="http://schemas.microsoft.com/office/drawing/2010/main" val="0"/>
              </a:ext>
            </a:extLst>
          </a:blip>
          <a:srcRect l="30416" t="18767" r="9147" b="29865"/>
          <a:stretch/>
        </p:blipFill>
        <p:spPr>
          <a:xfrm rot="5400000">
            <a:off x="407478" y="2529906"/>
            <a:ext cx="3271232" cy="2085262"/>
          </a:xfrm>
          <a:prstGeom prst="rect">
            <a:avLst/>
          </a:prstGeom>
        </p:spPr>
      </p:pic>
      <p:pic>
        <p:nvPicPr>
          <p:cNvPr id="12" name="Picture 2" descr="Siteline - Geomatic, Land, Building and Topographical Surveyors - Hampshire  | Services">
            <a:extLst>
              <a:ext uri="{FF2B5EF4-FFF2-40B4-BE49-F238E27FC236}">
                <a16:creationId xmlns:a16="http://schemas.microsoft.com/office/drawing/2014/main" id="{A289D80E-4B76-7E6F-EB30-9116950A73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9776" y="5922578"/>
            <a:ext cx="2276475"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328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D51C11BC-31A1-A043-B01E-1095AE5C4A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90" y="128790"/>
            <a:ext cx="1283797" cy="1017431"/>
          </a:xfrm>
          <a:prstGeom prst="rect">
            <a:avLst/>
          </a:prstGeom>
          <a:noFill/>
        </p:spPr>
      </p:pic>
      <p:pic>
        <p:nvPicPr>
          <p:cNvPr id="5" name="Picture 4" descr="Icon&#10;&#10;Description automatically generated">
            <a:extLst>
              <a:ext uri="{FF2B5EF4-FFF2-40B4-BE49-F238E27FC236}">
                <a16:creationId xmlns:a16="http://schemas.microsoft.com/office/drawing/2014/main" id="{78EAC2EE-9957-4D22-22B7-3A2390FD8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748" y="128790"/>
            <a:ext cx="1357462" cy="1017431"/>
          </a:xfrm>
          <a:prstGeom prst="rect">
            <a:avLst/>
          </a:prstGeom>
          <a:noFill/>
        </p:spPr>
      </p:pic>
      <p:sp>
        <p:nvSpPr>
          <p:cNvPr id="3" name="TextBox 2">
            <a:extLst>
              <a:ext uri="{FF2B5EF4-FFF2-40B4-BE49-F238E27FC236}">
                <a16:creationId xmlns:a16="http://schemas.microsoft.com/office/drawing/2014/main" id="{005133B0-A068-F8D1-FC09-4430C5AE0A64}"/>
              </a:ext>
            </a:extLst>
          </p:cNvPr>
          <p:cNvSpPr txBox="1"/>
          <p:nvPr/>
        </p:nvSpPr>
        <p:spPr>
          <a:xfrm>
            <a:off x="4056841" y="2141376"/>
            <a:ext cx="2672370" cy="2031325"/>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Once all the points are set out, set up a total station. You can either do this for them or let them have a go, depending on how much time you have.</a:t>
            </a:r>
            <a:endParaRPr lang="en-GB" kern="100" dirty="0">
              <a:effectLst/>
              <a:latin typeface="Nunito Sans" panose="00000500000000000000" pitchFamily="2"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CE97514-91E9-1C48-AC17-1C350381DBD2}"/>
              </a:ext>
            </a:extLst>
          </p:cNvPr>
          <p:cNvSpPr txBox="1"/>
          <p:nvPr/>
        </p:nvSpPr>
        <p:spPr>
          <a:xfrm>
            <a:off x="4056841" y="6091504"/>
            <a:ext cx="2672370" cy="2862322"/>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Get some of the young people to survey the points they have just staked, and other to operate the total station. This works best if you can create a line string so they can see the picture being drawn as they go. </a:t>
            </a:r>
            <a:endParaRPr lang="en-GB" kern="100" dirty="0">
              <a:effectLst/>
              <a:latin typeface="Nunito Sans" panose="00000500000000000000" pitchFamily="2" charset="0"/>
              <a:ea typeface="Calibri" panose="020F0502020204030204" pitchFamily="34" charset="0"/>
              <a:cs typeface="Times New Roman" panose="02020603050405020304" pitchFamily="18" charset="0"/>
            </a:endParaRPr>
          </a:p>
        </p:txBody>
      </p:sp>
      <p:pic>
        <p:nvPicPr>
          <p:cNvPr id="7" name="Picture 2" descr="TS16 – Leica Geosystems Surveying">
            <a:extLst>
              <a:ext uri="{FF2B5EF4-FFF2-40B4-BE49-F238E27FC236}">
                <a16:creationId xmlns:a16="http://schemas.microsoft.com/office/drawing/2014/main" id="{87F92B5A-07BE-3ECC-066C-27C1CDB43C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240" y="1893226"/>
            <a:ext cx="1825920" cy="274879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Latest Total Station for Surveying | Topcon | Aptella">
            <a:extLst>
              <a:ext uri="{FF2B5EF4-FFF2-40B4-BE49-F238E27FC236}">
                <a16:creationId xmlns:a16="http://schemas.microsoft.com/office/drawing/2014/main" id="{4DD2DB14-D98B-984C-C2F6-476C66828B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698" y="6317312"/>
            <a:ext cx="3670479" cy="2446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737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ogo with a circle and a white circle with a red circle with a white circle with a white circle with a white circle with a white circle with a white circle with a white circle with a&#10;&#10;Description automatically generated">
            <a:extLst>
              <a:ext uri="{FF2B5EF4-FFF2-40B4-BE49-F238E27FC236}">
                <a16:creationId xmlns:a16="http://schemas.microsoft.com/office/drawing/2014/main" id="{D51C11BC-31A1-A043-B01E-1095AE5C4A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790" y="128790"/>
            <a:ext cx="1283797" cy="1017431"/>
          </a:xfrm>
          <a:prstGeom prst="rect">
            <a:avLst/>
          </a:prstGeom>
          <a:noFill/>
        </p:spPr>
      </p:pic>
      <p:pic>
        <p:nvPicPr>
          <p:cNvPr id="5" name="Picture 4" descr="Icon&#10;&#10;Description automatically generated">
            <a:extLst>
              <a:ext uri="{FF2B5EF4-FFF2-40B4-BE49-F238E27FC236}">
                <a16:creationId xmlns:a16="http://schemas.microsoft.com/office/drawing/2014/main" id="{78EAC2EE-9957-4D22-22B7-3A2390FD8E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748" y="128790"/>
            <a:ext cx="1357462" cy="1017431"/>
          </a:xfrm>
          <a:prstGeom prst="rect">
            <a:avLst/>
          </a:prstGeom>
          <a:noFill/>
        </p:spPr>
      </p:pic>
      <p:sp>
        <p:nvSpPr>
          <p:cNvPr id="2" name="TextBox 1">
            <a:extLst>
              <a:ext uri="{FF2B5EF4-FFF2-40B4-BE49-F238E27FC236}">
                <a16:creationId xmlns:a16="http://schemas.microsoft.com/office/drawing/2014/main" id="{63A52822-6663-3CB3-7B15-4137685F0028}"/>
              </a:ext>
            </a:extLst>
          </p:cNvPr>
          <p:cNvSpPr txBox="1"/>
          <p:nvPr/>
        </p:nvSpPr>
        <p:spPr>
          <a:xfrm>
            <a:off x="128790" y="1918749"/>
            <a:ext cx="6600421" cy="923330"/>
          </a:xfrm>
          <a:prstGeom prst="rect">
            <a:avLst/>
          </a:prstGeom>
          <a:noFill/>
        </p:spPr>
        <p:txBody>
          <a:bodyPr wrap="square">
            <a:spAutoFit/>
          </a:bodyPr>
          <a:lstStyle/>
          <a:p>
            <a:pPr>
              <a:spcAft>
                <a:spcPts val="800"/>
              </a:spcAft>
            </a:pPr>
            <a:r>
              <a:rPr lang="en-GB" kern="100" dirty="0">
                <a:latin typeface="Nunito Sans" panose="00000500000000000000" pitchFamily="2" charset="0"/>
                <a:ea typeface="Calibri" panose="020F0502020204030204" pitchFamily="34" charset="0"/>
                <a:cs typeface="Times New Roman" panose="02020603050405020304" pitchFamily="18" charset="0"/>
              </a:rPr>
              <a:t>Finally, if you have access to a drone, take a photograph of what the scouts have produced from above. This will make a nice memento of the activity.</a:t>
            </a:r>
            <a:endParaRPr lang="en-GB" kern="100" dirty="0">
              <a:effectLst/>
              <a:latin typeface="Nunito Sans" panose="00000500000000000000" pitchFamily="2" charset="0"/>
              <a:ea typeface="Calibri" panose="020F0502020204030204" pitchFamily="34" charset="0"/>
              <a:cs typeface="Times New Roman" panose="02020603050405020304" pitchFamily="18" charset="0"/>
            </a:endParaRPr>
          </a:p>
        </p:txBody>
      </p:sp>
      <p:pic>
        <p:nvPicPr>
          <p:cNvPr id="2050" name="Picture 2" descr="Richmond Park - Drone Footage - 4K - YouTube">
            <a:extLst>
              <a:ext uri="{FF2B5EF4-FFF2-40B4-BE49-F238E27FC236}">
                <a16:creationId xmlns:a16="http://schemas.microsoft.com/office/drawing/2014/main" id="{630AE28F-457A-37F7-F1F0-7AE59005B8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101" y="4277790"/>
            <a:ext cx="5975797" cy="3361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54309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504</TotalTime>
  <Words>745</Words>
  <Application>Microsoft Office PowerPoint</Application>
  <PresentationFormat>A4 Paper (210x297 mm)</PresentationFormat>
  <Paragraphs>49</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Aptos Display</vt:lpstr>
      <vt:lpstr>Arial</vt:lpstr>
      <vt:lpstr>Nunito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Russell Prewer</dc:creator>
  <cp:lastModifiedBy>Iain Sayer</cp:lastModifiedBy>
  <cp:revision>28</cp:revision>
  <dcterms:created xsi:type="dcterms:W3CDTF">2024-04-17T13:42:36Z</dcterms:created>
  <dcterms:modified xsi:type="dcterms:W3CDTF">2024-04-18T16:17:26Z</dcterms:modified>
</cp:coreProperties>
</file>