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A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323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8A5FE-58E0-4BDC-853E-D530ECC64F4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C5F8C-ED79-4611-903D-EE302393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998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8A5FE-58E0-4BDC-853E-D530ECC64F4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C5F8C-ED79-4611-903D-EE302393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72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8A5FE-58E0-4BDC-853E-D530ECC64F4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C5F8C-ED79-4611-903D-EE302393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86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8A5FE-58E0-4BDC-853E-D530ECC64F4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C5F8C-ED79-4611-903D-EE302393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433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8A5FE-58E0-4BDC-853E-D530ECC64F4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C5F8C-ED79-4611-903D-EE302393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716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8A5FE-58E0-4BDC-853E-D530ECC64F4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C5F8C-ED79-4611-903D-EE302393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760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8A5FE-58E0-4BDC-853E-D530ECC64F4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C5F8C-ED79-4611-903D-EE302393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513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8A5FE-58E0-4BDC-853E-D530ECC64F4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C5F8C-ED79-4611-903D-EE302393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643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8A5FE-58E0-4BDC-853E-D530ECC64F4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C5F8C-ED79-4611-903D-EE302393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006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8A5FE-58E0-4BDC-853E-D530ECC64F4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C5F8C-ED79-4611-903D-EE302393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07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8A5FE-58E0-4BDC-853E-D530ECC64F4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C5F8C-ED79-4611-903D-EE302393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375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18A5FE-58E0-4BDC-853E-D530ECC64F4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BC5F8C-ED79-4611-903D-EE302393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48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818A5BCE-21B8-F738-BF98-9640D42AB9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683" y="5356443"/>
            <a:ext cx="1619885" cy="1214120"/>
          </a:xfrm>
          <a:prstGeom prst="rect">
            <a:avLst/>
          </a:prstGeom>
          <a:noFill/>
        </p:spPr>
      </p:pic>
      <p:pic>
        <p:nvPicPr>
          <p:cNvPr id="5" name="Picture 4" descr="A logo with a circle and a white circle with a red circle with a white circle with a white circle with a white circle with a white circle with a white circle with a white circle with a&#10;&#10;Description automatically generated">
            <a:extLst>
              <a:ext uri="{FF2B5EF4-FFF2-40B4-BE49-F238E27FC236}">
                <a16:creationId xmlns:a16="http://schemas.microsoft.com/office/drawing/2014/main" id="{C507E6C2-524D-9CD8-D43F-909334D777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233" y="5240238"/>
            <a:ext cx="1680210" cy="1331595"/>
          </a:xfrm>
          <a:prstGeom prst="rect">
            <a:avLst/>
          </a:prstGeom>
          <a:noFill/>
        </p:spPr>
      </p:pic>
      <p:pic>
        <p:nvPicPr>
          <p:cNvPr id="6" name="Picture 5" descr="A blue and white square with a triangle and a white text&#10;&#10;Description automatically generated">
            <a:extLst>
              <a:ext uri="{FF2B5EF4-FFF2-40B4-BE49-F238E27FC236}">
                <a16:creationId xmlns:a16="http://schemas.microsoft.com/office/drawing/2014/main" id="{47DE05FC-930E-0EB1-A163-53BB93D7B3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3" y="5713313"/>
            <a:ext cx="2600325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2D39FA-2C42-7F7E-27CD-D70B5E150B79}"/>
              </a:ext>
            </a:extLst>
          </p:cNvPr>
          <p:cNvSpPr txBox="1"/>
          <p:nvPr/>
        </p:nvSpPr>
        <p:spPr>
          <a:xfrm>
            <a:off x="1" y="2801001"/>
            <a:ext cx="6857999" cy="17485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4800" b="1" kern="100" dirty="0">
                <a:solidFill>
                  <a:srgbClr val="003A82"/>
                </a:solidFill>
                <a:effectLst/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Basic Setting Out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4800" b="1" kern="100" dirty="0">
                <a:solidFill>
                  <a:srgbClr val="003A82"/>
                </a:solidFill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&amp; Land Surveying</a:t>
            </a:r>
            <a:endParaRPr lang="en-GB" sz="4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953DB0-75D6-1B3C-437D-F5835B05D9E5}"/>
              </a:ext>
            </a:extLst>
          </p:cNvPr>
          <p:cNvSpPr txBox="1"/>
          <p:nvPr/>
        </p:nvSpPr>
        <p:spPr>
          <a:xfrm>
            <a:off x="1485397" y="4498205"/>
            <a:ext cx="38872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003A82"/>
                </a:solidFill>
                <a:effectLst/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An activity for Scouts</a:t>
            </a:r>
            <a:endParaRPr lang="en-GB" sz="2800" dirty="0"/>
          </a:p>
        </p:txBody>
      </p:sp>
      <p:pic>
        <p:nvPicPr>
          <p:cNvPr id="12" name="Picture 11" descr="A cartoon of a green field&#10;&#10;Description automatically generated">
            <a:extLst>
              <a:ext uri="{FF2B5EF4-FFF2-40B4-BE49-F238E27FC236}">
                <a16:creationId xmlns:a16="http://schemas.microsoft.com/office/drawing/2014/main" id="{FD491108-E82F-8179-B541-FCF8C07E7EB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54"/>
          <a:stretch/>
        </p:blipFill>
        <p:spPr>
          <a:xfrm>
            <a:off x="0" y="8577329"/>
            <a:ext cx="6858000" cy="1781073"/>
          </a:xfrm>
          <a:prstGeom prst="rect">
            <a:avLst/>
          </a:prstGeom>
        </p:spPr>
      </p:pic>
      <p:pic>
        <p:nvPicPr>
          <p:cNvPr id="14" name="Picture 13" descr="A cartoon of a green field&#10;&#10;Description automatically generated">
            <a:extLst>
              <a:ext uri="{FF2B5EF4-FFF2-40B4-BE49-F238E27FC236}">
                <a16:creationId xmlns:a16="http://schemas.microsoft.com/office/drawing/2014/main" id="{633389F3-D1D1-2CF0-537B-95220411BF2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486"/>
          <a:stretch/>
        </p:blipFill>
        <p:spPr>
          <a:xfrm>
            <a:off x="0" y="-4633"/>
            <a:ext cx="6858000" cy="2000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066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ogo with a circle and a white circle with a red circle with a white circle with a white circle with a white circle with a white circle with a white circle with a white circle with a&#10;&#10;Description automatically generated">
            <a:extLst>
              <a:ext uri="{FF2B5EF4-FFF2-40B4-BE49-F238E27FC236}">
                <a16:creationId xmlns:a16="http://schemas.microsoft.com/office/drawing/2014/main" id="{D51C11BC-31A1-A043-B01E-1095AE5C4A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0" y="128790"/>
            <a:ext cx="1283797" cy="1017431"/>
          </a:xfrm>
          <a:prstGeom prst="rect">
            <a:avLst/>
          </a:prstGeom>
          <a:noFill/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78EAC2EE-9957-4D22-22B7-3A2390FD8E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748" y="128790"/>
            <a:ext cx="1357462" cy="1017431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23A9189-BA44-88C3-3104-F54D424C6381}"/>
              </a:ext>
            </a:extLst>
          </p:cNvPr>
          <p:cNvSpPr txBox="1"/>
          <p:nvPr/>
        </p:nvSpPr>
        <p:spPr>
          <a:xfrm>
            <a:off x="1485397" y="1196991"/>
            <a:ext cx="38872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u="sng" dirty="0">
                <a:effectLst/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Objectives</a:t>
            </a:r>
            <a:endParaRPr lang="en-GB" sz="2400" u="sng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E8A05F-76DD-5297-7F8E-72DB9D6A5A35}"/>
              </a:ext>
            </a:extLst>
          </p:cNvPr>
          <p:cNvSpPr txBox="1"/>
          <p:nvPr/>
        </p:nvSpPr>
        <p:spPr>
          <a:xfrm>
            <a:off x="361597" y="1528166"/>
            <a:ext cx="6134806" cy="2236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GB" kern="100" dirty="0">
                <a:effectLst/>
                <a:latin typeface="Nunito Sa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1.	Introduce the concept of setting out  and land surveying by creating a giant picture from known points from given coordinates and measuring those points.</a:t>
            </a:r>
          </a:p>
          <a:p>
            <a:pPr>
              <a:spcAft>
                <a:spcPts val="800"/>
              </a:spcAft>
            </a:pPr>
            <a:r>
              <a:rPr lang="en-GB" kern="100" dirty="0">
                <a:effectLst/>
                <a:latin typeface="Nunito Sa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2.	Work with your group to learn how to use </a:t>
            </a:r>
            <a:r>
              <a:rPr lang="en-GB" kern="100" dirty="0">
                <a:latin typeface="Nunito Sa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GB" kern="100" dirty="0">
                <a:effectLst/>
                <a:latin typeface="Nunito Sa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GNSS Receiver and Robotic </a:t>
            </a:r>
            <a:r>
              <a:rPr lang="en-GB" kern="100" dirty="0">
                <a:latin typeface="Nunito Sa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GB" kern="100" dirty="0">
                <a:effectLst/>
                <a:latin typeface="Nunito Sa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otal </a:t>
            </a:r>
            <a:r>
              <a:rPr lang="en-GB" kern="100" dirty="0">
                <a:latin typeface="Nunito Sa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kern="100" dirty="0">
                <a:effectLst/>
                <a:latin typeface="Nunito Sa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tation to a basic level.</a:t>
            </a:r>
          </a:p>
          <a:p>
            <a:pPr>
              <a:spcAft>
                <a:spcPts val="800"/>
              </a:spcAft>
            </a:pPr>
            <a:r>
              <a:rPr lang="en-GB" kern="100" dirty="0">
                <a:effectLst/>
                <a:latin typeface="Nunito Sa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3.	Learn the importance of working accurately, as well as how to communicate well with your group.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AD78E9-1EAC-E409-AB1B-A3AE63B14DB2}"/>
              </a:ext>
            </a:extLst>
          </p:cNvPr>
          <p:cNvSpPr txBox="1"/>
          <p:nvPr/>
        </p:nvSpPr>
        <p:spPr>
          <a:xfrm>
            <a:off x="1484543" y="3743439"/>
            <a:ext cx="38872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u="sng" dirty="0">
                <a:effectLst/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Instructions</a:t>
            </a:r>
            <a:endParaRPr lang="en-GB" sz="2400" u="sng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E90149-97B2-AEDC-1F2E-5EE07C0131E3}"/>
              </a:ext>
            </a:extLst>
          </p:cNvPr>
          <p:cNvSpPr txBox="1"/>
          <p:nvPr/>
        </p:nvSpPr>
        <p:spPr>
          <a:xfrm>
            <a:off x="1484543" y="7875956"/>
            <a:ext cx="38872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u="sng" dirty="0">
                <a:effectLst/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Equipment </a:t>
            </a:r>
            <a:endParaRPr lang="en-GB" sz="2400" u="sng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EF1778-3088-FE79-749E-D0A3ED51461A}"/>
              </a:ext>
            </a:extLst>
          </p:cNvPr>
          <p:cNvSpPr txBox="1"/>
          <p:nvPr/>
        </p:nvSpPr>
        <p:spPr>
          <a:xfrm>
            <a:off x="1483249" y="8215397"/>
            <a:ext cx="388720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GNSS</a:t>
            </a:r>
            <a:r>
              <a:rPr lang="en-GB" dirty="0">
                <a:effectLst/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 RTK Kits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Nunito Sans" panose="00000500000000000000" pitchFamily="2" charset="0"/>
                <a:cs typeface="Times New Roman" panose="02020603050405020304" pitchFamily="18" charset="0"/>
              </a:rPr>
              <a:t>Robot Total Station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Nunito Sans" panose="00000500000000000000" pitchFamily="2" charset="0"/>
                <a:cs typeface="Times New Roman" panose="02020603050405020304" pitchFamily="18" charset="0"/>
              </a:rPr>
              <a:t>Tripod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Nunito Sans" panose="00000500000000000000" pitchFamily="2" charset="0"/>
                <a:cs typeface="Times New Roman" panose="02020603050405020304" pitchFamily="18" charset="0"/>
              </a:rPr>
              <a:t>GNSS &amp; Detail Pole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Nunito Sans" panose="00000500000000000000" pitchFamily="2" charset="0"/>
                <a:cs typeface="Times New Roman" panose="02020603050405020304" pitchFamily="18" charset="0"/>
              </a:rPr>
              <a:t>Small cones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D0B366-2997-9F39-9F39-1613664F8864}"/>
              </a:ext>
            </a:extLst>
          </p:cNvPr>
          <p:cNvSpPr txBox="1"/>
          <p:nvPr/>
        </p:nvSpPr>
        <p:spPr>
          <a:xfrm>
            <a:off x="359449" y="4088911"/>
            <a:ext cx="6134806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GB" kern="100" dirty="0">
                <a:effectLst/>
                <a:latin typeface="Nunito Sa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Input your groups given coordinates into the GNSS handset. Take turns at reading out the coordinates and using the handset. Double check as you go.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GB" kern="100" dirty="0">
                <a:effectLst/>
                <a:latin typeface="Nunito Sa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Navigat</a:t>
            </a:r>
            <a:r>
              <a:rPr lang="en-GB" kern="100" dirty="0">
                <a:latin typeface="Nunito Sa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 to each point, paying close attention to the directions the GNSS is giving you. Once you find a point, place a cone on top of it.</a:t>
            </a:r>
            <a:endParaRPr lang="en-GB" kern="100" dirty="0">
              <a:effectLst/>
              <a:latin typeface="Nunito Sans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800"/>
              </a:spcAft>
              <a:buAutoNum type="arabicPeriod" startAt="3"/>
            </a:pPr>
            <a:r>
              <a:rPr lang="en-GB" kern="100" dirty="0">
                <a:effectLst/>
                <a:latin typeface="Nunito Sa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Once you have set out all your points, use the total station to measure the cones as a line between your points. Take turns in using the total station and taking the points with the detail pole. </a:t>
            </a:r>
          </a:p>
          <a:p>
            <a:pPr marL="342900" indent="-342900">
              <a:spcAft>
                <a:spcPts val="800"/>
              </a:spcAft>
              <a:buAutoNum type="arabicPeriod" startAt="3"/>
            </a:pPr>
            <a:r>
              <a:rPr lang="en-GB" kern="100" dirty="0">
                <a:latin typeface="Nunito Sa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Return to your group and have a look at the picture you have made on the total station. Is it familiar?</a:t>
            </a:r>
            <a:endParaRPr lang="en-GB" kern="100" dirty="0">
              <a:effectLst/>
              <a:latin typeface="Nunito Sans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202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ogo with a circle and a white circle with a red circle with a white circle with a white circle with a white circle with a white circle with a white circle with a white circle with a&#10;&#10;Description automatically generated">
            <a:extLst>
              <a:ext uri="{FF2B5EF4-FFF2-40B4-BE49-F238E27FC236}">
                <a16:creationId xmlns:a16="http://schemas.microsoft.com/office/drawing/2014/main" id="{D51C11BC-31A1-A043-B01E-1095AE5C4A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0" y="128790"/>
            <a:ext cx="1283797" cy="1017431"/>
          </a:xfrm>
          <a:prstGeom prst="rect">
            <a:avLst/>
          </a:prstGeom>
          <a:noFill/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78EAC2EE-9957-4D22-22B7-3A2390FD8E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748" y="128790"/>
            <a:ext cx="1357462" cy="1017431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1E4AEC-2421-AC2D-FA77-B8B29511F933}"/>
              </a:ext>
            </a:extLst>
          </p:cNvPr>
          <p:cNvSpPr txBox="1"/>
          <p:nvPr/>
        </p:nvSpPr>
        <p:spPr>
          <a:xfrm>
            <a:off x="1485397" y="467117"/>
            <a:ext cx="3887205" cy="1101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kern="100" dirty="0">
                <a:solidFill>
                  <a:srgbClr val="003A82"/>
                </a:solidFill>
                <a:effectLst/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Basic Setting Out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kern="100" dirty="0">
                <a:solidFill>
                  <a:srgbClr val="003A82"/>
                </a:solidFill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&amp; Land Surveying</a:t>
            </a:r>
            <a:endParaRPr lang="en-GB" sz="2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65040A-11B5-DB99-3969-3BBEA55B174E}"/>
              </a:ext>
            </a:extLst>
          </p:cNvPr>
          <p:cNvSpPr txBox="1"/>
          <p:nvPr/>
        </p:nvSpPr>
        <p:spPr>
          <a:xfrm>
            <a:off x="1484543" y="2402382"/>
            <a:ext cx="3887205" cy="1101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kern="100" dirty="0">
                <a:solidFill>
                  <a:srgbClr val="003A82"/>
                </a:solidFill>
                <a:effectLst/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Points to Set Out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kern="100" dirty="0">
                <a:solidFill>
                  <a:srgbClr val="003A82"/>
                </a:solidFill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Group A</a:t>
            </a:r>
            <a:endParaRPr lang="en-GB" sz="2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ABF1BE0-F621-A1C0-16E7-04A2466517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458587"/>
              </p:ext>
            </p:extLst>
          </p:nvPr>
        </p:nvGraphicFramePr>
        <p:xfrm>
          <a:off x="489397" y="4034066"/>
          <a:ext cx="5975796" cy="337756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300766">
                  <a:extLst>
                    <a:ext uri="{9D8B030D-6E8A-4147-A177-3AD203B41FA5}">
                      <a16:colId xmlns:a16="http://schemas.microsoft.com/office/drawing/2014/main" val="1846904917"/>
                    </a:ext>
                  </a:extLst>
                </a:gridCol>
                <a:gridCol w="2408350">
                  <a:extLst>
                    <a:ext uri="{9D8B030D-6E8A-4147-A177-3AD203B41FA5}">
                      <a16:colId xmlns:a16="http://schemas.microsoft.com/office/drawing/2014/main" val="4073236359"/>
                    </a:ext>
                  </a:extLst>
                </a:gridCol>
                <a:gridCol w="2266680">
                  <a:extLst>
                    <a:ext uri="{9D8B030D-6E8A-4147-A177-3AD203B41FA5}">
                      <a16:colId xmlns:a16="http://schemas.microsoft.com/office/drawing/2014/main" val="7084804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Point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Easting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Northing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4040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A1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432291.882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265671.685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97509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A2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432292.132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265674.974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29975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A3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432293.844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265677.534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27792142"/>
                  </a:ext>
                </a:extLst>
              </a:tr>
              <a:tr h="31646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A4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432297.006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265678.501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83494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A5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432300.586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265677.703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5868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A6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432302.577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265675.624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43091460"/>
                  </a:ext>
                </a:extLst>
              </a:tr>
              <a:tr h="1702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A7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432304.205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265672.501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99447127"/>
                  </a:ext>
                </a:extLst>
              </a:tr>
              <a:tr h="1876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A8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432304.922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265669.070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34158335"/>
                  </a:ext>
                </a:extLst>
              </a:tr>
            </a:tbl>
          </a:graphicData>
        </a:graphic>
      </p:graphicFrame>
      <p:pic>
        <p:nvPicPr>
          <p:cNvPr id="3" name="Picture 2" descr="A picture containing toy, doll&#10;&#10;Description automatically generated">
            <a:extLst>
              <a:ext uri="{FF2B5EF4-FFF2-40B4-BE49-F238E27FC236}">
                <a16:creationId xmlns:a16="http://schemas.microsoft.com/office/drawing/2014/main" id="{D0E38EFA-4D44-44C7-83A8-AB85732EEB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237" y="7566831"/>
            <a:ext cx="2444115" cy="162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656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ogo with a circle and a white circle with a red circle with a white circle with a white circle with a white circle with a white circle with a white circle with a white circle with a&#10;&#10;Description automatically generated">
            <a:extLst>
              <a:ext uri="{FF2B5EF4-FFF2-40B4-BE49-F238E27FC236}">
                <a16:creationId xmlns:a16="http://schemas.microsoft.com/office/drawing/2014/main" id="{D51C11BC-31A1-A043-B01E-1095AE5C4A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0" y="128790"/>
            <a:ext cx="1283797" cy="1017431"/>
          </a:xfrm>
          <a:prstGeom prst="rect">
            <a:avLst/>
          </a:prstGeom>
          <a:noFill/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78EAC2EE-9957-4D22-22B7-3A2390FD8E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748" y="128790"/>
            <a:ext cx="1357462" cy="1017431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1E4AEC-2421-AC2D-FA77-B8B29511F933}"/>
              </a:ext>
            </a:extLst>
          </p:cNvPr>
          <p:cNvSpPr txBox="1"/>
          <p:nvPr/>
        </p:nvSpPr>
        <p:spPr>
          <a:xfrm>
            <a:off x="1485397" y="467117"/>
            <a:ext cx="3887205" cy="1664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kern="100" dirty="0">
                <a:solidFill>
                  <a:srgbClr val="003A82"/>
                </a:solidFill>
                <a:effectLst/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Basic Setting Out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kern="100" dirty="0">
                <a:solidFill>
                  <a:srgbClr val="003A82"/>
                </a:solidFill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&amp; Land Surveying</a:t>
            </a:r>
            <a:endParaRPr lang="en-GB" sz="2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65040A-11B5-DB99-3969-3BBEA55B174E}"/>
              </a:ext>
            </a:extLst>
          </p:cNvPr>
          <p:cNvSpPr txBox="1"/>
          <p:nvPr/>
        </p:nvSpPr>
        <p:spPr>
          <a:xfrm>
            <a:off x="1484543" y="2402382"/>
            <a:ext cx="3887205" cy="1101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kern="100" dirty="0">
                <a:solidFill>
                  <a:srgbClr val="003A82"/>
                </a:solidFill>
                <a:effectLst/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Points to Set Out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kern="100" dirty="0">
                <a:solidFill>
                  <a:srgbClr val="003A82"/>
                </a:solidFill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Group B</a:t>
            </a:r>
            <a:endParaRPr lang="en-GB" sz="2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ABF1BE0-F621-A1C0-16E7-04A2466517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897902"/>
              </p:ext>
            </p:extLst>
          </p:nvPr>
        </p:nvGraphicFramePr>
        <p:xfrm>
          <a:off x="489397" y="3596183"/>
          <a:ext cx="5975796" cy="37528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300766">
                  <a:extLst>
                    <a:ext uri="{9D8B030D-6E8A-4147-A177-3AD203B41FA5}">
                      <a16:colId xmlns:a16="http://schemas.microsoft.com/office/drawing/2014/main" val="1846904917"/>
                    </a:ext>
                  </a:extLst>
                </a:gridCol>
                <a:gridCol w="2408350">
                  <a:extLst>
                    <a:ext uri="{9D8B030D-6E8A-4147-A177-3AD203B41FA5}">
                      <a16:colId xmlns:a16="http://schemas.microsoft.com/office/drawing/2014/main" val="4073236359"/>
                    </a:ext>
                  </a:extLst>
                </a:gridCol>
                <a:gridCol w="2266680">
                  <a:extLst>
                    <a:ext uri="{9D8B030D-6E8A-4147-A177-3AD203B41FA5}">
                      <a16:colId xmlns:a16="http://schemas.microsoft.com/office/drawing/2014/main" val="7084804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Point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Easting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Northing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4040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B1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432309.444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265669.117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97509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B2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432308.172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265673.805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29975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B3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432306.130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265678.832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27792142"/>
                  </a:ext>
                </a:extLst>
              </a:tr>
              <a:tr h="31646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B4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432306.558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265684.631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83494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B5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432312.299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265690.184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5868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B6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432318.040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265684.631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43091460"/>
                  </a:ext>
                </a:extLst>
              </a:tr>
              <a:tr h="1876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B7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432318.468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265678.832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99447127"/>
                  </a:ext>
                </a:extLst>
              </a:tr>
              <a:tr h="1876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B8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432316.426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265673.805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24299773"/>
                  </a:ext>
                </a:extLst>
              </a:tr>
              <a:tr h="1876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B9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432315.155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265669.117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34690940"/>
                  </a:ext>
                </a:extLst>
              </a:tr>
            </a:tbl>
          </a:graphicData>
        </a:graphic>
      </p:graphicFrame>
      <p:pic>
        <p:nvPicPr>
          <p:cNvPr id="3" name="Picture 2" descr="A picture containing toy, doll&#10;&#10;Description automatically generated">
            <a:extLst>
              <a:ext uri="{FF2B5EF4-FFF2-40B4-BE49-F238E27FC236}">
                <a16:creationId xmlns:a16="http://schemas.microsoft.com/office/drawing/2014/main" id="{643A268B-8075-FBF1-A931-7898959671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237" y="7566831"/>
            <a:ext cx="2444115" cy="162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812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ogo with a circle and a white circle with a red circle with a white circle with a white circle with a white circle with a white circle with a white circle with a white circle with a&#10;&#10;Description automatically generated">
            <a:extLst>
              <a:ext uri="{FF2B5EF4-FFF2-40B4-BE49-F238E27FC236}">
                <a16:creationId xmlns:a16="http://schemas.microsoft.com/office/drawing/2014/main" id="{D51C11BC-31A1-A043-B01E-1095AE5C4A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0" y="128790"/>
            <a:ext cx="1283797" cy="1017431"/>
          </a:xfrm>
          <a:prstGeom prst="rect">
            <a:avLst/>
          </a:prstGeom>
          <a:noFill/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78EAC2EE-9957-4D22-22B7-3A2390FD8E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748" y="128790"/>
            <a:ext cx="1357462" cy="1017431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1E4AEC-2421-AC2D-FA77-B8B29511F933}"/>
              </a:ext>
            </a:extLst>
          </p:cNvPr>
          <p:cNvSpPr txBox="1"/>
          <p:nvPr/>
        </p:nvSpPr>
        <p:spPr>
          <a:xfrm>
            <a:off x="1485397" y="467117"/>
            <a:ext cx="3887205" cy="1664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kern="100" dirty="0">
                <a:solidFill>
                  <a:srgbClr val="003A82"/>
                </a:solidFill>
                <a:effectLst/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Basic Setting Out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kern="100" dirty="0">
                <a:solidFill>
                  <a:srgbClr val="003A82"/>
                </a:solidFill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&amp; Land Surveying</a:t>
            </a:r>
            <a:endParaRPr lang="en-GB" sz="2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65040A-11B5-DB99-3969-3BBEA55B174E}"/>
              </a:ext>
            </a:extLst>
          </p:cNvPr>
          <p:cNvSpPr txBox="1"/>
          <p:nvPr/>
        </p:nvSpPr>
        <p:spPr>
          <a:xfrm>
            <a:off x="1484543" y="2402382"/>
            <a:ext cx="3887205" cy="1101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kern="100" dirty="0">
                <a:solidFill>
                  <a:srgbClr val="003A82"/>
                </a:solidFill>
                <a:effectLst/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Points to Set Out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kern="100" dirty="0">
                <a:solidFill>
                  <a:srgbClr val="003A82"/>
                </a:solidFill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Group C</a:t>
            </a:r>
            <a:endParaRPr lang="en-GB" sz="2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ABF1BE0-F621-A1C0-16E7-04A2466517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343480"/>
              </p:ext>
            </p:extLst>
          </p:nvPr>
        </p:nvGraphicFramePr>
        <p:xfrm>
          <a:off x="489397" y="4034066"/>
          <a:ext cx="5975796" cy="337756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300766">
                  <a:extLst>
                    <a:ext uri="{9D8B030D-6E8A-4147-A177-3AD203B41FA5}">
                      <a16:colId xmlns:a16="http://schemas.microsoft.com/office/drawing/2014/main" val="1846904917"/>
                    </a:ext>
                  </a:extLst>
                </a:gridCol>
                <a:gridCol w="2408350">
                  <a:extLst>
                    <a:ext uri="{9D8B030D-6E8A-4147-A177-3AD203B41FA5}">
                      <a16:colId xmlns:a16="http://schemas.microsoft.com/office/drawing/2014/main" val="4073236359"/>
                    </a:ext>
                  </a:extLst>
                </a:gridCol>
                <a:gridCol w="2266680">
                  <a:extLst>
                    <a:ext uri="{9D8B030D-6E8A-4147-A177-3AD203B41FA5}">
                      <a16:colId xmlns:a16="http://schemas.microsoft.com/office/drawing/2014/main" val="7084804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Point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Easting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Northing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4040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C1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432332.716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265671.78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97509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C2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432332.466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265675.069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29975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C3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432330.754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265677.629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27792142"/>
                  </a:ext>
                </a:extLst>
              </a:tr>
              <a:tr h="31646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C4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432327.592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265678.596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83494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C5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432324.012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265677.799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5868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C6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432322.021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265675.719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43091460"/>
                  </a:ext>
                </a:extLst>
              </a:tr>
              <a:tr h="1876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C7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432320.393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265672.597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99447127"/>
                  </a:ext>
                </a:extLst>
              </a:tr>
              <a:tr h="1876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C8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432319.676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265669.165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40285413"/>
                  </a:ext>
                </a:extLst>
              </a:tr>
            </a:tbl>
          </a:graphicData>
        </a:graphic>
      </p:graphicFrame>
      <p:pic>
        <p:nvPicPr>
          <p:cNvPr id="3" name="Picture 2" descr="A picture containing toy, doll&#10;&#10;Description automatically generated">
            <a:extLst>
              <a:ext uri="{FF2B5EF4-FFF2-40B4-BE49-F238E27FC236}">
                <a16:creationId xmlns:a16="http://schemas.microsoft.com/office/drawing/2014/main" id="{79FD7ED5-4296-AE42-0D96-31B28213D1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237" y="7566831"/>
            <a:ext cx="2444115" cy="162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610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ogo with a circle and a white circle with a red circle with a white circle with a white circle with a white circle with a white circle with a white circle with a white circle with a&#10;&#10;Description automatically generated">
            <a:extLst>
              <a:ext uri="{FF2B5EF4-FFF2-40B4-BE49-F238E27FC236}">
                <a16:creationId xmlns:a16="http://schemas.microsoft.com/office/drawing/2014/main" id="{D51C11BC-31A1-A043-B01E-1095AE5C4A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0" y="128790"/>
            <a:ext cx="1283797" cy="1017431"/>
          </a:xfrm>
          <a:prstGeom prst="rect">
            <a:avLst/>
          </a:prstGeom>
          <a:noFill/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78EAC2EE-9957-4D22-22B7-3A2390FD8E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748" y="128790"/>
            <a:ext cx="1357462" cy="1017431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1E4AEC-2421-AC2D-FA77-B8B29511F933}"/>
              </a:ext>
            </a:extLst>
          </p:cNvPr>
          <p:cNvSpPr txBox="1"/>
          <p:nvPr/>
        </p:nvSpPr>
        <p:spPr>
          <a:xfrm>
            <a:off x="1485397" y="467117"/>
            <a:ext cx="3887205" cy="1664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kern="100" dirty="0">
                <a:solidFill>
                  <a:srgbClr val="003A82"/>
                </a:solidFill>
                <a:effectLst/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Basic Setting Out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kern="100" dirty="0">
                <a:solidFill>
                  <a:srgbClr val="003A82"/>
                </a:solidFill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&amp; Land Surveying</a:t>
            </a:r>
            <a:endParaRPr lang="en-GB" sz="2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65040A-11B5-DB99-3969-3BBEA55B174E}"/>
              </a:ext>
            </a:extLst>
          </p:cNvPr>
          <p:cNvSpPr txBox="1"/>
          <p:nvPr/>
        </p:nvSpPr>
        <p:spPr>
          <a:xfrm>
            <a:off x="1484543" y="2402382"/>
            <a:ext cx="3887205" cy="1101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kern="100" dirty="0">
                <a:solidFill>
                  <a:srgbClr val="003A82"/>
                </a:solidFill>
                <a:effectLst/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Points to Set Out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kern="100" dirty="0">
                <a:solidFill>
                  <a:srgbClr val="003A82"/>
                </a:solidFill>
                <a:latin typeface="Nunito Sans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Group D</a:t>
            </a:r>
            <a:endParaRPr lang="en-GB" sz="2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ABF1BE0-F621-A1C0-16E7-04A2466517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153142"/>
              </p:ext>
            </p:extLst>
          </p:nvPr>
        </p:nvGraphicFramePr>
        <p:xfrm>
          <a:off x="489397" y="4034066"/>
          <a:ext cx="5975796" cy="337756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300766">
                  <a:extLst>
                    <a:ext uri="{9D8B030D-6E8A-4147-A177-3AD203B41FA5}">
                      <a16:colId xmlns:a16="http://schemas.microsoft.com/office/drawing/2014/main" val="1846904917"/>
                    </a:ext>
                  </a:extLst>
                </a:gridCol>
                <a:gridCol w="2408350">
                  <a:extLst>
                    <a:ext uri="{9D8B030D-6E8A-4147-A177-3AD203B41FA5}">
                      <a16:colId xmlns:a16="http://schemas.microsoft.com/office/drawing/2014/main" val="4073236359"/>
                    </a:ext>
                  </a:extLst>
                </a:gridCol>
                <a:gridCol w="2266680">
                  <a:extLst>
                    <a:ext uri="{9D8B030D-6E8A-4147-A177-3AD203B41FA5}">
                      <a16:colId xmlns:a16="http://schemas.microsoft.com/office/drawing/2014/main" val="7084804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Point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Easting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Northing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4040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D1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432307.730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265659.053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97509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D2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432312.085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265654.313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29975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D3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432316.441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265659.053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27792142"/>
                  </a:ext>
                </a:extLst>
              </a:tr>
              <a:tr h="31646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D4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432314.893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265663.405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83494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D5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432309.278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265663.405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5868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D6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432299.909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265666.159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43091460"/>
                  </a:ext>
                </a:extLst>
              </a:tr>
              <a:tr h="1876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D7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432312.409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265666.159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99447127"/>
                  </a:ext>
                </a:extLst>
              </a:tr>
              <a:tr h="1876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D8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432324.909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3A82"/>
                          </a:solidFill>
                          <a:effectLst/>
                          <a:latin typeface="Nunito Sans" panose="00000500000000000000" pitchFamily="2" charset="0"/>
                        </a:rPr>
                        <a:t>265666.159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30839289"/>
                  </a:ext>
                </a:extLst>
              </a:tr>
            </a:tbl>
          </a:graphicData>
        </a:graphic>
      </p:graphicFrame>
      <p:pic>
        <p:nvPicPr>
          <p:cNvPr id="3" name="Picture 2" descr="A picture containing toy, doll&#10;&#10;Description automatically generated">
            <a:extLst>
              <a:ext uri="{FF2B5EF4-FFF2-40B4-BE49-F238E27FC236}">
                <a16:creationId xmlns:a16="http://schemas.microsoft.com/office/drawing/2014/main" id="{05DB922F-3BDF-F27B-CDA7-BBA82F2E17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237" y="7566831"/>
            <a:ext cx="2444115" cy="162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268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</TotalTime>
  <Words>380</Words>
  <Application>Microsoft Office PowerPoint</Application>
  <PresentationFormat>A4 Paper (210x297 mm)</PresentationFormat>
  <Paragraphs>145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Nunito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Russell Prewer</dc:creator>
  <cp:lastModifiedBy>Iain Sayer</cp:lastModifiedBy>
  <cp:revision>26</cp:revision>
  <dcterms:created xsi:type="dcterms:W3CDTF">2024-04-17T13:42:36Z</dcterms:created>
  <dcterms:modified xsi:type="dcterms:W3CDTF">2024-04-18T16:18:50Z</dcterms:modified>
</cp:coreProperties>
</file>